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1249" r:id="rId3"/>
    <p:sldId id="274" r:id="rId4"/>
    <p:sldId id="317" r:id="rId5"/>
    <p:sldId id="315" r:id="rId6"/>
    <p:sldId id="316" r:id="rId7"/>
    <p:sldId id="318" r:id="rId8"/>
    <p:sldId id="1250" r:id="rId9"/>
    <p:sldId id="319" r:id="rId10"/>
    <p:sldId id="322" r:id="rId11"/>
    <p:sldId id="1214" r:id="rId12"/>
    <p:sldId id="1251" r:id="rId13"/>
    <p:sldId id="1219" r:id="rId14"/>
    <p:sldId id="1220" r:id="rId15"/>
    <p:sldId id="1221" r:id="rId16"/>
    <p:sldId id="1252" r:id="rId17"/>
    <p:sldId id="1222" r:id="rId18"/>
    <p:sldId id="1253" r:id="rId19"/>
  </p:sldIdLst>
  <p:sldSz cx="12192000" cy="6858000"/>
  <p:notesSz cx="6811963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lach Joan" initials="LJ" lastIdx="1" clrIdx="0"/>
  <p:cmAuthor id="2" name="Schaefer Ralf" initials="SR" lastIdx="3" clrIdx="1"/>
  <p:cmAuthor id="3" name="Microsoft Office User" initials="Office" lastIdx="1" clrIdx="2"/>
  <p:cmAuthor id="4" name="Microsoft Office User" initials="Office [2]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406FCE-FE28-42D8-9D70-0BB8AA0783F7}" v="2" dt="2019-07-03T12:05:11.3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29" autoAdjust="0"/>
    <p:restoredTop sz="94675" autoAdjust="0"/>
  </p:normalViewPr>
  <p:slideViewPr>
    <p:cSldViewPr snapToGrid="0">
      <p:cViewPr varScale="1">
        <p:scale>
          <a:sx n="117" d="100"/>
          <a:sy n="117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haefer Ralf" userId="0894a135-041a-4143-a223-e72443378da1" providerId="ADAL" clId="{720B9922-7CE9-4AC6-91FC-E30AFDA81E5B}"/>
  </pc:docChgLst>
  <pc:docChgLst>
    <pc:chgData name="Schaefer Ralf" userId="0894a135-041a-4143-a223-e72443378da1" providerId="ADAL" clId="{5EFAF310-5E2D-4FDC-8BBD-AE68C197E5D3}"/>
  </pc:docChgLst>
  <pc:docChgLst>
    <pc:chgData name="Schaefer Ralf" userId="0894a135-041a-4143-a223-e72443378da1" providerId="ADAL" clId="{FF5B32E1-5790-49D8-9172-F22C7C44EDCD}"/>
  </pc:docChgLst>
  <pc:docChgLst>
    <pc:chgData name="Schaefer Ralf" userId="0894a135-041a-4143-a223-e72443378da1" providerId="ADAL" clId="{308C60F3-1ED4-4DE0-A872-499DE304995C}"/>
  </pc:docChgLst>
  <pc:docChgLst>
    <pc:chgData name="Schaefer Ralf" userId="0894a135-041a-4143-a223-e72443378da1" providerId="ADAL" clId="{B91E9D4C-A56A-4B87-A5B0-3881ADEA3AD6}"/>
  </pc:docChgLst>
  <pc:docChgLst>
    <pc:chgData name="Schaefer Ralf" userId="0894a135-041a-4143-a223-e72443378da1" providerId="ADAL" clId="{E9A348CC-73F1-4B42-B1A2-A7909284B30F}"/>
  </pc:docChgLst>
  <pc:docChgLst>
    <pc:chgData name="Schaefer Ralf" userId="0894a135-041a-4143-a223-e72443378da1" providerId="ADAL" clId="{7B8645D2-1EFB-468C-BC81-3733213902CD}"/>
  </pc:docChgLst>
  <pc:docChgLst>
    <pc:chgData name="Schaefer Ralf" userId="0894a135-041a-4143-a223-e72443378da1" providerId="ADAL" clId="{78E39854-EDAA-44D1-B970-A735246326A3}"/>
  </pc:docChgLst>
  <pc:docChgLst>
    <pc:chgData name="Ralf Schaefer" userId="33e27100-fb9b-4eec-9f46-f2f114ad947e" providerId="ADAL" clId="{09406FCE-FE28-42D8-9D70-0BB8AA0783F7}"/>
    <pc:docChg chg="custSel modSld">
      <pc:chgData name="Ralf Schaefer" userId="33e27100-fb9b-4eec-9f46-f2f114ad947e" providerId="ADAL" clId="{09406FCE-FE28-42D8-9D70-0BB8AA0783F7}" dt="2019-07-03T12:06:05.211" v="182" actId="13926"/>
      <pc:docMkLst>
        <pc:docMk/>
      </pc:docMkLst>
      <pc:sldChg chg="modSp">
        <pc:chgData name="Ralf Schaefer" userId="33e27100-fb9b-4eec-9f46-f2f114ad947e" providerId="ADAL" clId="{09406FCE-FE28-42D8-9D70-0BB8AA0783F7}" dt="2019-06-26T12:29:59.323" v="179" actId="14100"/>
        <pc:sldMkLst>
          <pc:docMk/>
          <pc:sldMk cId="1283663360" sldId="274"/>
        </pc:sldMkLst>
        <pc:spChg chg="mod">
          <ac:chgData name="Ralf Schaefer" userId="33e27100-fb9b-4eec-9f46-f2f114ad947e" providerId="ADAL" clId="{09406FCE-FE28-42D8-9D70-0BB8AA0783F7}" dt="2019-06-26T12:29:59.323" v="179" actId="14100"/>
          <ac:spMkLst>
            <pc:docMk/>
            <pc:sldMk cId="1283663360" sldId="274"/>
            <ac:spMk id="6" creationId="{A7828E70-A653-4BBA-8E62-49B2099B6787}"/>
          </ac:spMkLst>
        </pc:spChg>
      </pc:sldChg>
      <pc:sldChg chg="modSp">
        <pc:chgData name="Ralf Schaefer" userId="33e27100-fb9b-4eec-9f46-f2f114ad947e" providerId="ADAL" clId="{09406FCE-FE28-42D8-9D70-0BB8AA0783F7}" dt="2019-07-03T12:05:57.159" v="181" actId="13926"/>
        <pc:sldMkLst>
          <pc:docMk/>
          <pc:sldMk cId="867281615" sldId="315"/>
        </pc:sldMkLst>
        <pc:spChg chg="mod">
          <ac:chgData name="Ralf Schaefer" userId="33e27100-fb9b-4eec-9f46-f2f114ad947e" providerId="ADAL" clId="{09406FCE-FE28-42D8-9D70-0BB8AA0783F7}" dt="2019-07-03T12:05:57.159" v="181" actId="13926"/>
          <ac:spMkLst>
            <pc:docMk/>
            <pc:sldMk cId="867281615" sldId="315"/>
            <ac:spMk id="3" creationId="{4F0B2B5C-8288-4F0A-903D-3F7C2469B62B}"/>
          </ac:spMkLst>
        </pc:spChg>
      </pc:sldChg>
      <pc:sldChg chg="modSp">
        <pc:chgData name="Ralf Schaefer" userId="33e27100-fb9b-4eec-9f46-f2f114ad947e" providerId="ADAL" clId="{09406FCE-FE28-42D8-9D70-0BB8AA0783F7}" dt="2019-07-03T12:06:05.211" v="182" actId="13926"/>
        <pc:sldMkLst>
          <pc:docMk/>
          <pc:sldMk cId="3408041058" sldId="316"/>
        </pc:sldMkLst>
        <pc:spChg chg="mod">
          <ac:chgData name="Ralf Schaefer" userId="33e27100-fb9b-4eec-9f46-f2f114ad947e" providerId="ADAL" clId="{09406FCE-FE28-42D8-9D70-0BB8AA0783F7}" dt="2019-07-03T12:06:05.211" v="182" actId="13926"/>
          <ac:spMkLst>
            <pc:docMk/>
            <pc:sldMk cId="3408041058" sldId="316"/>
            <ac:spMk id="3" creationId="{4F0B2B5C-8288-4F0A-903D-3F7C2469B62B}"/>
          </ac:spMkLst>
        </pc:spChg>
      </pc:sldChg>
      <pc:sldChg chg="delSp modSp">
        <pc:chgData name="Ralf Schaefer" userId="33e27100-fb9b-4eec-9f46-f2f114ad947e" providerId="ADAL" clId="{09406FCE-FE28-42D8-9D70-0BB8AA0783F7}" dt="2019-06-25T17:03:58.947" v="68" actId="1076"/>
        <pc:sldMkLst>
          <pc:docMk/>
          <pc:sldMk cId="779372654" sldId="319"/>
        </pc:sldMkLst>
        <pc:spChg chg="mod">
          <ac:chgData name="Ralf Schaefer" userId="33e27100-fb9b-4eec-9f46-f2f114ad947e" providerId="ADAL" clId="{09406FCE-FE28-42D8-9D70-0BB8AA0783F7}" dt="2019-06-25T17:03:38.754" v="63" actId="20577"/>
          <ac:spMkLst>
            <pc:docMk/>
            <pc:sldMk cId="779372654" sldId="319"/>
            <ac:spMk id="3" creationId="{5CFA1F35-27EC-4FAA-A940-2DD12FAE54FC}"/>
          </ac:spMkLst>
        </pc:spChg>
        <pc:spChg chg="del">
          <ac:chgData name="Ralf Schaefer" userId="33e27100-fb9b-4eec-9f46-f2f114ad947e" providerId="ADAL" clId="{09406FCE-FE28-42D8-9D70-0BB8AA0783F7}" dt="2019-06-25T17:03:48.427" v="67" actId="478"/>
          <ac:spMkLst>
            <pc:docMk/>
            <pc:sldMk cId="779372654" sldId="319"/>
            <ac:spMk id="4" creationId="{0411065E-8570-4A52-B02B-4CDEF3ABF51B}"/>
          </ac:spMkLst>
        </pc:spChg>
        <pc:spChg chg="mod">
          <ac:chgData name="Ralf Schaefer" userId="33e27100-fb9b-4eec-9f46-f2f114ad947e" providerId="ADAL" clId="{09406FCE-FE28-42D8-9D70-0BB8AA0783F7}" dt="2019-06-25T17:03:58.947" v="68" actId="1076"/>
          <ac:spMkLst>
            <pc:docMk/>
            <pc:sldMk cId="779372654" sldId="319"/>
            <ac:spMk id="5" creationId="{8B58DC4E-4B43-4B0B-9A8E-B1F9A9802271}"/>
          </ac:spMkLst>
        </pc:spChg>
      </pc:sldChg>
      <pc:sldChg chg="delSp modSp">
        <pc:chgData name="Ralf Schaefer" userId="33e27100-fb9b-4eec-9f46-f2f114ad947e" providerId="ADAL" clId="{09406FCE-FE28-42D8-9D70-0BB8AA0783F7}" dt="2019-06-25T17:05:05.316" v="84" actId="14100"/>
        <pc:sldMkLst>
          <pc:docMk/>
          <pc:sldMk cId="2607294500" sldId="322"/>
        </pc:sldMkLst>
        <pc:spChg chg="mod">
          <ac:chgData name="Ralf Schaefer" userId="33e27100-fb9b-4eec-9f46-f2f114ad947e" providerId="ADAL" clId="{09406FCE-FE28-42D8-9D70-0BB8AA0783F7}" dt="2019-06-25T17:05:05.316" v="84" actId="14100"/>
          <ac:spMkLst>
            <pc:docMk/>
            <pc:sldMk cId="2607294500" sldId="322"/>
            <ac:spMk id="2" creationId="{27F52462-A2E3-4B18-8E53-1E3A0E2E2F28}"/>
          </ac:spMkLst>
        </pc:spChg>
        <pc:spChg chg="mod">
          <ac:chgData name="Ralf Schaefer" userId="33e27100-fb9b-4eec-9f46-f2f114ad947e" providerId="ADAL" clId="{09406FCE-FE28-42D8-9D70-0BB8AA0783F7}" dt="2019-06-25T17:04:13.922" v="82" actId="20577"/>
          <ac:spMkLst>
            <pc:docMk/>
            <pc:sldMk cId="2607294500" sldId="322"/>
            <ac:spMk id="3" creationId="{A60A75ED-F079-4C42-958C-F5FB825F6068}"/>
          </ac:spMkLst>
        </pc:spChg>
        <pc:spChg chg="del">
          <ac:chgData name="Ralf Schaefer" userId="33e27100-fb9b-4eec-9f46-f2f114ad947e" providerId="ADAL" clId="{09406FCE-FE28-42D8-9D70-0BB8AA0783F7}" dt="2019-06-25T17:04:20.606" v="83" actId="478"/>
          <ac:spMkLst>
            <pc:docMk/>
            <pc:sldMk cId="2607294500" sldId="322"/>
            <ac:spMk id="4" creationId="{415A4D21-DE58-4793-8990-60C642C27ECF}"/>
          </ac:spMkLst>
        </pc:spChg>
      </pc:sldChg>
      <pc:sldChg chg="modSp">
        <pc:chgData name="Ralf Schaefer" userId="33e27100-fb9b-4eec-9f46-f2f114ad947e" providerId="ADAL" clId="{09406FCE-FE28-42D8-9D70-0BB8AA0783F7}" dt="2019-06-25T17:05:37.267" v="88" actId="14100"/>
        <pc:sldMkLst>
          <pc:docMk/>
          <pc:sldMk cId="2473249169" sldId="1214"/>
        </pc:sldMkLst>
        <pc:spChg chg="mod">
          <ac:chgData name="Ralf Schaefer" userId="33e27100-fb9b-4eec-9f46-f2f114ad947e" providerId="ADAL" clId="{09406FCE-FE28-42D8-9D70-0BB8AA0783F7}" dt="2019-06-25T17:05:37.267" v="88" actId="14100"/>
          <ac:spMkLst>
            <pc:docMk/>
            <pc:sldMk cId="2473249169" sldId="1214"/>
            <ac:spMk id="2" creationId="{8F865A5B-79E3-4339-8B3C-836B5C2E28C1}"/>
          </ac:spMkLst>
        </pc:spChg>
      </pc:sldChg>
      <pc:sldChg chg="modSp">
        <pc:chgData name="Ralf Schaefer" userId="33e27100-fb9b-4eec-9f46-f2f114ad947e" providerId="ADAL" clId="{09406FCE-FE28-42D8-9D70-0BB8AA0783F7}" dt="2019-06-25T17:08:33.467" v="100" actId="14100"/>
        <pc:sldMkLst>
          <pc:docMk/>
          <pc:sldMk cId="2742586063" sldId="1221"/>
        </pc:sldMkLst>
        <pc:spChg chg="mod">
          <ac:chgData name="Ralf Schaefer" userId="33e27100-fb9b-4eec-9f46-f2f114ad947e" providerId="ADAL" clId="{09406FCE-FE28-42D8-9D70-0BB8AA0783F7}" dt="2019-06-25T17:08:33.467" v="100" actId="14100"/>
          <ac:spMkLst>
            <pc:docMk/>
            <pc:sldMk cId="2742586063" sldId="1221"/>
            <ac:spMk id="2" creationId="{72D4B55E-5D92-45A2-BEC2-CD30200037CB}"/>
          </ac:spMkLst>
        </pc:spChg>
        <pc:spChg chg="mod">
          <ac:chgData name="Ralf Schaefer" userId="33e27100-fb9b-4eec-9f46-f2f114ad947e" providerId="ADAL" clId="{09406FCE-FE28-42D8-9D70-0BB8AA0783F7}" dt="2019-06-25T17:08:17.125" v="98" actId="20577"/>
          <ac:spMkLst>
            <pc:docMk/>
            <pc:sldMk cId="2742586063" sldId="1221"/>
            <ac:spMk id="3" creationId="{1DBC46FA-5AAF-477F-BF9B-64A7F5FA7FCE}"/>
          </ac:spMkLst>
        </pc:spChg>
      </pc:sldChg>
      <pc:sldChg chg="modSp">
        <pc:chgData name="Ralf Schaefer" userId="33e27100-fb9b-4eec-9f46-f2f114ad947e" providerId="ADAL" clId="{09406FCE-FE28-42D8-9D70-0BB8AA0783F7}" dt="2019-06-25T17:09:08.685" v="106" actId="1076"/>
        <pc:sldMkLst>
          <pc:docMk/>
          <pc:sldMk cId="3223844967" sldId="1222"/>
        </pc:sldMkLst>
        <pc:spChg chg="mod">
          <ac:chgData name="Ralf Schaefer" userId="33e27100-fb9b-4eec-9f46-f2f114ad947e" providerId="ADAL" clId="{09406FCE-FE28-42D8-9D70-0BB8AA0783F7}" dt="2019-06-25T17:09:08.685" v="106" actId="1076"/>
          <ac:spMkLst>
            <pc:docMk/>
            <pc:sldMk cId="3223844967" sldId="1222"/>
            <ac:spMk id="3" creationId="{6C4999B6-3B50-4A16-985B-C45A83CB5447}"/>
          </ac:spMkLst>
        </pc:spChg>
      </pc:sldChg>
      <pc:sldChg chg="delSp modSp">
        <pc:chgData name="Ralf Schaefer" userId="33e27100-fb9b-4eec-9f46-f2f114ad947e" providerId="ADAL" clId="{09406FCE-FE28-42D8-9D70-0BB8AA0783F7}" dt="2019-06-25T17:03:04.484" v="34" actId="20577"/>
        <pc:sldMkLst>
          <pc:docMk/>
          <pc:sldMk cId="454405493" sldId="1250"/>
        </pc:sldMkLst>
        <pc:spChg chg="mod">
          <ac:chgData name="Ralf Schaefer" userId="33e27100-fb9b-4eec-9f46-f2f114ad947e" providerId="ADAL" clId="{09406FCE-FE28-42D8-9D70-0BB8AA0783F7}" dt="2019-06-25T17:03:04.484" v="34" actId="20577"/>
          <ac:spMkLst>
            <pc:docMk/>
            <pc:sldMk cId="454405493" sldId="1250"/>
            <ac:spMk id="3" creationId="{F0498D70-1C82-495E-B25B-7CB3E2F8DA5D}"/>
          </ac:spMkLst>
        </pc:spChg>
        <pc:spChg chg="del">
          <ac:chgData name="Ralf Schaefer" userId="33e27100-fb9b-4eec-9f46-f2f114ad947e" providerId="ADAL" clId="{09406FCE-FE28-42D8-9D70-0BB8AA0783F7}" dt="2019-06-25T17:01:26.544" v="6" actId="478"/>
          <ac:spMkLst>
            <pc:docMk/>
            <pc:sldMk cId="454405493" sldId="1250"/>
            <ac:spMk id="4" creationId="{717A10B4-6299-4CA3-9DE2-6754657A3B99}"/>
          </ac:spMkLst>
        </pc:spChg>
      </pc:sldChg>
      <pc:sldChg chg="modSp">
        <pc:chgData name="Ralf Schaefer" userId="33e27100-fb9b-4eec-9f46-f2f114ad947e" providerId="ADAL" clId="{09406FCE-FE28-42D8-9D70-0BB8AA0783F7}" dt="2019-06-25T17:05:47.516" v="90" actId="14100"/>
        <pc:sldMkLst>
          <pc:docMk/>
          <pc:sldMk cId="1951909138" sldId="1251"/>
        </pc:sldMkLst>
        <pc:spChg chg="mod">
          <ac:chgData name="Ralf Schaefer" userId="33e27100-fb9b-4eec-9f46-f2f114ad947e" providerId="ADAL" clId="{09406FCE-FE28-42D8-9D70-0BB8AA0783F7}" dt="2019-06-25T17:05:47.516" v="90" actId="14100"/>
          <ac:spMkLst>
            <pc:docMk/>
            <pc:sldMk cId="1951909138" sldId="1251"/>
            <ac:spMk id="2" creationId="{8F865A5B-79E3-4339-8B3C-836B5C2E28C1}"/>
          </ac:spMkLst>
        </pc:spChg>
      </pc:sldChg>
      <pc:sldChg chg="modSp">
        <pc:chgData name="Ralf Schaefer" userId="33e27100-fb9b-4eec-9f46-f2f114ad947e" providerId="ADAL" clId="{09406FCE-FE28-42D8-9D70-0BB8AA0783F7}" dt="2019-06-25T17:09:03.418" v="105" actId="1076"/>
        <pc:sldMkLst>
          <pc:docMk/>
          <pc:sldMk cId="1943514030" sldId="1252"/>
        </pc:sldMkLst>
        <pc:spChg chg="mod">
          <ac:chgData name="Ralf Schaefer" userId="33e27100-fb9b-4eec-9f46-f2f114ad947e" providerId="ADAL" clId="{09406FCE-FE28-42D8-9D70-0BB8AA0783F7}" dt="2019-06-25T17:08:57.541" v="104" actId="14100"/>
          <ac:spMkLst>
            <pc:docMk/>
            <pc:sldMk cId="1943514030" sldId="1252"/>
            <ac:spMk id="2" creationId="{72D4B55E-5D92-45A2-BEC2-CD30200037CB}"/>
          </ac:spMkLst>
        </pc:spChg>
        <pc:spChg chg="mod">
          <ac:chgData name="Ralf Schaefer" userId="33e27100-fb9b-4eec-9f46-f2f114ad947e" providerId="ADAL" clId="{09406FCE-FE28-42D8-9D70-0BB8AA0783F7}" dt="2019-06-25T17:09:03.418" v="105" actId="1076"/>
          <ac:spMkLst>
            <pc:docMk/>
            <pc:sldMk cId="1943514030" sldId="1252"/>
            <ac:spMk id="3" creationId="{1DBC46FA-5AAF-477F-BF9B-64A7F5FA7FCE}"/>
          </ac:spMkLst>
        </pc:spChg>
      </pc:sldChg>
    </pc:docChg>
  </pc:docChgLst>
  <pc:docChgLst>
    <pc:chgData name="Schaefer Ralf" userId="0894a135-041a-4143-a223-e72443378da1" providerId="ADAL" clId="{7021FA42-7651-4EA5-A946-B6EB4B13B2DB}"/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57C03-4880-4547-9D3E-791C6B4205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852656-94A0-4314-ACEC-6A9FA96A7E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29B332-FB5B-47E8-BA71-F2F6369D2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BF8A9-723C-4FE7-A4A0-BC97676DF3A8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655775-9FF5-4BC4-9435-F4B1D8A7D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1F193F-1BFE-40DA-94C0-0000E4673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F0851-F08F-4A27-A590-B9BDB393F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375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C55ED-CF2F-4609-827D-37A984D7A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446C5A-B839-4F70-B070-C1E4761896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D38B3-5666-4693-B661-06E60F6E0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BF8A9-723C-4FE7-A4A0-BC97676DF3A8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8B2F17-8303-47A8-849D-39326B3AC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FE67C-8123-45E6-9596-813D04AD9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F0851-F08F-4A27-A590-B9BDB393F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959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B385C3-1DCC-430A-8EF5-9A95D5F59C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A83964-21FE-49AC-8B66-34A00511A4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F34E99-B4C3-4194-88E8-AFBD38BD9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BF8A9-723C-4FE7-A4A0-BC97676DF3A8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9DD13A-B632-4564-8782-1333097B1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F28CC1-7102-468E-850D-A36D9DBF9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F0851-F08F-4A27-A590-B9BDB393F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971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16794-A9AC-47F0-8EB7-7EFCF7BEE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01067-4C07-40BA-B88C-C7C31B62EC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AA25D9-C427-4792-9803-A77E6657D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BF8A9-723C-4FE7-A4A0-BC97676DF3A8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CBD90-E273-4D46-8199-8D2BB8037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50F134-31F4-413C-98E9-247D7C882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F0851-F08F-4A27-A590-B9BDB393F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66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6540D-1FA0-44C9-A199-4A75C4754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9431A5-2027-4AAB-BD15-000DDD307B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DF74B3-4D0C-4F9B-87A2-E1BC99116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BF8A9-723C-4FE7-A4A0-BC97676DF3A8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59585A-6659-4BDA-BD37-E072BFFBF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DE3A3B-AF87-4F1C-882E-C079B06BB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F0851-F08F-4A27-A590-B9BDB393F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090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94FC9-0913-4424-97BC-B17EAFE52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7E07D1-758F-4ECB-9C0E-CF777C26DA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49BE1B-B61E-4693-AC14-0112706472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252ED9-562C-4A05-87CD-8DDD3370B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BF8A9-723C-4FE7-A4A0-BC97676DF3A8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E9115B-210E-4725-8795-329D4D925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762451-420F-4B53-9F62-0FD31645A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F0851-F08F-4A27-A590-B9BDB393F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039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F6972-75E5-4D44-9C8E-F3F857A6B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37B7B4-7E63-45F9-AFDD-767E16E2D8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AE4DB8-840B-42E4-B1D1-16E2839305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EBEEBE-6BFA-4A16-93E8-4717F9668C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7502DD-28A0-454F-9F7C-6E4BD0936A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15ABA8-88F1-4F38-AFC3-D65A2FFCF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BF8A9-723C-4FE7-A4A0-BC97676DF3A8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1699AC-E969-40D1-94DB-281760A91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D1F227-FDE0-4ED5-BE32-FAD7DAB1D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F0851-F08F-4A27-A590-B9BDB393F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772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5FFD0-3801-4EEC-8779-5CF8106D8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E304CB-4608-4669-A64C-93E67F13B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BF8A9-723C-4FE7-A4A0-BC97676DF3A8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AB85BA-690F-44BE-B577-604103A99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C3F344-F825-4CAD-95CC-942AE319A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F0851-F08F-4A27-A590-B9BDB393F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897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959B02-E1B1-450C-BD9B-AD2DD37EB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BF8A9-723C-4FE7-A4A0-BC97676DF3A8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46EBCF-B0B1-485D-B40F-16BC65E60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B90874-B644-4CC6-A0DC-18340E727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F0851-F08F-4A27-A590-B9BDB393F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128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17B07-9248-4710-A6ED-112F26835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46988-FF1D-44F1-BB9C-221585CE30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BDE968-3BD0-477D-96FC-6E60427CE7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1D50D3-EB47-4752-BF24-9966AFEB3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BF8A9-723C-4FE7-A4A0-BC97676DF3A8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C0560C-9BA7-468E-B783-C4744FB19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4737D7-445A-46F9-8506-DB7B7E86C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F0851-F08F-4A27-A590-B9BDB393F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307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C28FF-3A19-4D42-B8A4-76699C00D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D7D35C-59BE-4460-88D7-B52E942E8A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F9CEB1-E247-4CD0-93C9-9B28153EDE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C630DE-FECE-407A-816B-9BE0E0E29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BF8A9-723C-4FE7-A4A0-BC97676DF3A8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C06871-3656-4905-9187-9E13BC93A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178030-85E9-4A40-8176-649FF63BD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F0851-F08F-4A27-A590-B9BDB393F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64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364170-261A-4F28-AD3F-3C0AAB773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CBC4C9-3398-46AD-8DA6-C11E3E3B57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127CA8-C85B-45DC-A4E2-D3A52E5463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BF8A9-723C-4FE7-A4A0-BC97676DF3A8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463E72-920A-49FD-87A3-61A18FC61D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7503E8-6F64-42B2-A831-7222E4F473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F0851-F08F-4A27-A590-B9BDB393F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949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B22CA-2FE7-47AF-8CF5-DF6173B403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Trebuchet MS" pitchFamily="34" charset="0"/>
              </a:rPr>
              <a:t>MPEG-PCC </a:t>
            </a:r>
            <a:r>
              <a:rPr lang="en-US" dirty="0" err="1">
                <a:latin typeface="Trebuchet MS" pitchFamily="34" charset="0"/>
              </a:rPr>
              <a:t>AhG</a:t>
            </a:r>
            <a:r>
              <a:rPr lang="en-US" dirty="0">
                <a:latin typeface="Trebuchet MS" pitchFamily="34" charset="0"/>
              </a:rPr>
              <a:t> Dashboard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847FB4-4271-4FE6-8748-222AF99318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Period MPEG#126 – MPEG#127</a:t>
            </a:r>
          </a:p>
          <a:p>
            <a:r>
              <a:rPr lang="en-US" dirty="0"/>
              <a:t>Note: This document will be updated after each </a:t>
            </a:r>
            <a:r>
              <a:rPr lang="en-US" dirty="0" err="1"/>
              <a:t>AhG</a:t>
            </a:r>
            <a:r>
              <a:rPr lang="en-US" dirty="0"/>
              <a:t> call</a:t>
            </a:r>
          </a:p>
          <a:p>
            <a:r>
              <a:rPr lang="en-US" dirty="0"/>
              <a:t>Update </a:t>
            </a:r>
            <a:r>
              <a:rPr lang="en-US" dirty="0" err="1"/>
              <a:t>AhG</a:t>
            </a:r>
            <a:r>
              <a:rPr lang="en-US" dirty="0"/>
              <a:t> Call</a:t>
            </a:r>
            <a:r>
              <a:rPr lang="en-US" sz="2500" dirty="0"/>
              <a:t>#22</a:t>
            </a:r>
            <a:r>
              <a:rPr lang="en-US" dirty="0"/>
              <a:t>: 2019-05-22</a:t>
            </a:r>
          </a:p>
          <a:p>
            <a:endParaRPr lang="en-US" dirty="0"/>
          </a:p>
          <a:p>
            <a:r>
              <a:rPr lang="en-US" dirty="0"/>
              <a:t>Chairs: Ralf Schaefer, Khaled Mammou, Madhukar Budagavi</a:t>
            </a:r>
          </a:p>
        </p:txBody>
      </p:sp>
    </p:spTree>
    <p:extLst>
      <p:ext uri="{BB962C8B-B14F-4D97-AF65-F5344CB8AC3E}">
        <p14:creationId xmlns:p14="http://schemas.microsoft.com/office/powerpoint/2010/main" val="7965293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52462-A2E3-4B18-8E53-1E3A0E2E2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50" y="18255"/>
            <a:ext cx="10515600" cy="1010445"/>
          </a:xfrm>
        </p:spPr>
        <p:txBody>
          <a:bodyPr/>
          <a:lstStyle/>
          <a:p>
            <a:r>
              <a:rPr lang="de-DE" dirty="0"/>
              <a:t>Conduct </a:t>
            </a:r>
            <a:r>
              <a:rPr lang="de-DE" dirty="0" err="1"/>
              <a:t>the</a:t>
            </a:r>
            <a:r>
              <a:rPr lang="de-DE" dirty="0"/>
              <a:t> CEs – TMC13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A75ED-F079-4C42-958C-F5FB825F6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42418"/>
          </a:xfrm>
        </p:spPr>
        <p:txBody>
          <a:bodyPr>
            <a:normAutofit/>
          </a:bodyPr>
          <a:lstStyle/>
          <a:p>
            <a:r>
              <a:rPr lang="en-US" dirty="0"/>
              <a:t>EE 13.1 on prediction strategies (</a:t>
            </a:r>
            <a:r>
              <a:rPr lang="en-US" dirty="0" err="1"/>
              <a:t>Sehoon</a:t>
            </a:r>
            <a:r>
              <a:rPr lang="en-US" dirty="0"/>
              <a:t>): </a:t>
            </a:r>
            <a:r>
              <a:rPr lang="en-US" dirty="0">
                <a:highlight>
                  <a:srgbClr val="00FF00"/>
                </a:highlight>
              </a:rPr>
              <a:t>w18490</a:t>
            </a:r>
          </a:p>
          <a:p>
            <a:r>
              <a:rPr lang="en-US" dirty="0"/>
              <a:t>EE 13.2 on inter-prediction for attributes coding (</a:t>
            </a:r>
            <a:r>
              <a:rPr lang="en-US" dirty="0" err="1"/>
              <a:t>Sehoon</a:t>
            </a:r>
            <a:r>
              <a:rPr lang="en-US" dirty="0"/>
              <a:t>): </a:t>
            </a:r>
            <a:r>
              <a:rPr lang="en-US" dirty="0">
                <a:highlight>
                  <a:srgbClr val="00FF00"/>
                </a:highlight>
              </a:rPr>
              <a:t>w18505</a:t>
            </a:r>
          </a:p>
          <a:p>
            <a:r>
              <a:rPr lang="fi-FI" dirty="0"/>
              <a:t>EE 13.3 on lossless RAHT (David): </a:t>
            </a:r>
            <a:r>
              <a:rPr lang="fi-FI" dirty="0">
                <a:highlight>
                  <a:srgbClr val="00FF00"/>
                </a:highlight>
              </a:rPr>
              <a:t>w18506</a:t>
            </a:r>
            <a:endParaRPr lang="fi-FI" dirty="0"/>
          </a:p>
          <a:p>
            <a:r>
              <a:rPr lang="en-US" dirty="0"/>
              <a:t>EE 13.4 on G-PCC performance evaluation (Vlad): </a:t>
            </a:r>
            <a:r>
              <a:rPr lang="en-US" dirty="0">
                <a:highlight>
                  <a:srgbClr val="FF0000"/>
                </a:highlight>
              </a:rPr>
              <a:t>w18520</a:t>
            </a:r>
            <a:r>
              <a:rPr lang="en-US" dirty="0"/>
              <a:t> 10/05/2019</a:t>
            </a:r>
          </a:p>
          <a:p>
            <a:pPr lvl="1"/>
            <a:r>
              <a:rPr lang="en-US" dirty="0"/>
              <a:t>Participants are waiting for Vlad’s data</a:t>
            </a:r>
          </a:p>
          <a:p>
            <a:pPr lvl="1"/>
            <a:r>
              <a:rPr lang="en-US" dirty="0"/>
              <a:t>w18520 is available in draft, but it needs further clean up before upload. Vlad to finalize w18520</a:t>
            </a:r>
          </a:p>
          <a:p>
            <a:endParaRPr lang="en-US" dirty="0">
              <a:highlight>
                <a:srgbClr val="00FF00"/>
              </a:highlight>
            </a:endParaRPr>
          </a:p>
          <a:p>
            <a:endParaRPr lang="en-US" dirty="0"/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b="1" dirty="0"/>
          </a:p>
          <a:p>
            <a:endParaRPr lang="en-US" b="1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7294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65A5B-79E3-4339-8B3C-836B5C2E2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450" y="0"/>
            <a:ext cx="12020549" cy="1325563"/>
          </a:xfrm>
        </p:spPr>
        <p:txBody>
          <a:bodyPr>
            <a:normAutofit/>
          </a:bodyPr>
          <a:lstStyle/>
          <a:p>
            <a:r>
              <a:rPr lang="en-US" dirty="0"/>
              <a:t>Finalize editing of </a:t>
            </a:r>
            <a:r>
              <a:rPr lang="en-US" b="1" dirty="0"/>
              <a:t>V-PCC Study of CD </a:t>
            </a:r>
            <a:r>
              <a:rPr lang="en-US" dirty="0"/>
              <a:t>and G-PCC CD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A46992-7421-400C-BE6F-40B14FDB70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4724717"/>
          </a:xfrm>
        </p:spPr>
        <p:txBody>
          <a:bodyPr>
            <a:normAutofit/>
          </a:bodyPr>
          <a:lstStyle/>
          <a:p>
            <a:r>
              <a:rPr lang="de-DE" dirty="0"/>
              <a:t>E</a:t>
            </a:r>
            <a:r>
              <a:rPr lang="en-US" dirty="0" err="1"/>
              <a:t>diting</a:t>
            </a:r>
            <a:r>
              <a:rPr lang="en-US" dirty="0"/>
              <a:t> group is: Khaled </a:t>
            </a:r>
            <a:r>
              <a:rPr lang="en-US" dirty="0" err="1"/>
              <a:t>Mamou</a:t>
            </a:r>
            <a:r>
              <a:rPr lang="en-US" dirty="0"/>
              <a:t>, Rajan Joshi, Joan Llach, Sebastian Schwarz, Ali </a:t>
            </a:r>
            <a:r>
              <a:rPr lang="en-US" dirty="0" err="1"/>
              <a:t>Tabatabai</a:t>
            </a:r>
            <a:r>
              <a:rPr lang="en-US" dirty="0"/>
              <a:t>, </a:t>
            </a:r>
            <a:r>
              <a:rPr lang="en-US" dirty="0" err="1"/>
              <a:t>Ohji</a:t>
            </a:r>
            <a:r>
              <a:rPr lang="en-US" dirty="0"/>
              <a:t> Nakagami, </a:t>
            </a:r>
            <a:r>
              <a:rPr lang="en-US" dirty="0" err="1"/>
              <a:t>Vladyslav</a:t>
            </a:r>
            <a:r>
              <a:rPr lang="en-US" dirty="0"/>
              <a:t> Zakharchenko and Alexis </a:t>
            </a:r>
            <a:r>
              <a:rPr lang="en-US" dirty="0" err="1"/>
              <a:t>Tourapis</a:t>
            </a:r>
            <a:endParaRPr lang="en-US" dirty="0"/>
          </a:p>
          <a:p>
            <a:r>
              <a:rPr lang="en-US" dirty="0"/>
              <a:t>As the </a:t>
            </a:r>
            <a:r>
              <a:rPr lang="en-US" dirty="0" err="1"/>
              <a:t>AhG</a:t>
            </a:r>
            <a:r>
              <a:rPr lang="en-US" dirty="0"/>
              <a:t> chair, Ralf Schaefer organizes calls</a:t>
            </a:r>
          </a:p>
          <a:p>
            <a:r>
              <a:rPr lang="en-US" dirty="0"/>
              <a:t>Editing group had 2 </a:t>
            </a:r>
            <a:r>
              <a:rPr lang="en-US" dirty="0" err="1"/>
              <a:t>Webex</a:t>
            </a:r>
            <a:r>
              <a:rPr lang="en-US" dirty="0"/>
              <a:t> meetings so as to produce the 2</a:t>
            </a:r>
            <a:r>
              <a:rPr lang="en-US" baseline="30000" dirty="0"/>
              <a:t>nd</a:t>
            </a:r>
            <a:r>
              <a:rPr lang="en-US" dirty="0"/>
              <a:t> Study of CD. </a:t>
            </a:r>
            <a:r>
              <a:rPr lang="en-US" dirty="0">
                <a:highlight>
                  <a:srgbClr val="00FF00"/>
                </a:highlight>
              </a:rPr>
              <a:t>w18479</a:t>
            </a:r>
            <a:r>
              <a:rPr lang="en-US" dirty="0"/>
              <a:t> published. This includes all agreed changes from MPEG#126, the new adoptions and it addresses some of the NB comments</a:t>
            </a:r>
          </a:p>
          <a:p>
            <a:r>
              <a:rPr lang="en-US" dirty="0"/>
              <a:t>Editing group will now focus on NB comments and editors comments (Draft </a:t>
            </a:r>
            <a:r>
              <a:rPr lang="en-US" dirty="0" err="1"/>
              <a:t>DoC</a:t>
            </a:r>
            <a:r>
              <a:rPr lang="en-US" dirty="0"/>
              <a:t> for ISO/IEC CD 23090-5 Video-based Point Cloud Compression </a:t>
            </a:r>
            <a:r>
              <a:rPr lang="en-US" dirty="0">
                <a:highlight>
                  <a:srgbClr val="FF0000"/>
                </a:highlight>
              </a:rPr>
              <a:t>w18502</a:t>
            </a:r>
            <a:r>
              <a:rPr lang="en-US" dirty="0"/>
              <a:t>: 17/05/2019)</a:t>
            </a:r>
          </a:p>
        </p:txBody>
      </p:sp>
    </p:spTree>
    <p:extLst>
      <p:ext uri="{BB962C8B-B14F-4D97-AF65-F5344CB8AC3E}">
        <p14:creationId xmlns:p14="http://schemas.microsoft.com/office/powerpoint/2010/main" val="24732491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65A5B-79E3-4339-8B3C-836B5C2E2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450" y="0"/>
            <a:ext cx="11838214" cy="1325563"/>
          </a:xfrm>
        </p:spPr>
        <p:txBody>
          <a:bodyPr>
            <a:normAutofit/>
          </a:bodyPr>
          <a:lstStyle/>
          <a:p>
            <a:r>
              <a:rPr lang="en-US" dirty="0"/>
              <a:t>Finalize editing of V-PCC Study of CD and </a:t>
            </a:r>
            <a:r>
              <a:rPr lang="en-US" b="1" dirty="0"/>
              <a:t>G-PCC CD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A46992-7421-400C-BE6F-40B14FDB70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24717"/>
          </a:xfrm>
        </p:spPr>
        <p:txBody>
          <a:bodyPr>
            <a:normAutofit/>
          </a:bodyPr>
          <a:lstStyle/>
          <a:p>
            <a:r>
              <a:rPr lang="de-DE" dirty="0"/>
              <a:t>E</a:t>
            </a:r>
            <a:r>
              <a:rPr lang="en-US" dirty="0" err="1"/>
              <a:t>diting</a:t>
            </a:r>
            <a:r>
              <a:rPr lang="en-US" dirty="0"/>
              <a:t> group is: Ohji Nakagami, Khaled </a:t>
            </a:r>
            <a:r>
              <a:rPr lang="en-US" dirty="0" err="1"/>
              <a:t>Mamou</a:t>
            </a:r>
            <a:r>
              <a:rPr lang="en-US" dirty="0"/>
              <a:t>, David Flynn, </a:t>
            </a:r>
            <a:r>
              <a:rPr lang="en-US" dirty="0" err="1"/>
              <a:t>Toshiyasu</a:t>
            </a:r>
            <a:r>
              <a:rPr lang="en-US" dirty="0"/>
              <a:t> </a:t>
            </a:r>
            <a:r>
              <a:rPr lang="en-US" dirty="0" err="1"/>
              <a:t>Sugio</a:t>
            </a:r>
            <a:r>
              <a:rPr lang="en-US" dirty="0"/>
              <a:t> and Vladyslav Zakharchenko</a:t>
            </a:r>
          </a:p>
          <a:p>
            <a:r>
              <a:rPr lang="en-US" dirty="0"/>
              <a:t>Ohji organizes calls</a:t>
            </a:r>
          </a:p>
          <a:p>
            <a:r>
              <a:rPr lang="en-US" dirty="0"/>
              <a:t>Editing group had 2 </a:t>
            </a:r>
            <a:r>
              <a:rPr lang="en-US" dirty="0" err="1"/>
              <a:t>Webex</a:t>
            </a:r>
            <a:r>
              <a:rPr lang="en-US" dirty="0"/>
              <a:t> meetings so far, next one </a:t>
            </a:r>
            <a:r>
              <a:rPr lang="en-US"/>
              <a:t>is scheduled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9091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5B7A7-BC6F-4C81-A595-12D746DA6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557" y="18255"/>
            <a:ext cx="10515600" cy="1325563"/>
          </a:xfrm>
        </p:spPr>
        <p:txBody>
          <a:bodyPr/>
          <a:lstStyle/>
          <a:p>
            <a:r>
              <a:rPr lang="en-US" dirty="0"/>
              <a:t>Solicit contributions on profiles and conformance for V-PCC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4AE43-616F-4100-B8C1-6487AF4AC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was a first </a:t>
            </a:r>
            <a:r>
              <a:rPr lang="en-US" dirty="0" err="1"/>
              <a:t>Webex</a:t>
            </a:r>
            <a:r>
              <a:rPr lang="en-US" dirty="0"/>
              <a:t> on May 16</a:t>
            </a:r>
            <a:r>
              <a:rPr lang="en-US" baseline="30000" dirty="0"/>
              <a:t>th</a:t>
            </a:r>
            <a:r>
              <a:rPr lang="en-US" dirty="0"/>
              <a:t> with 6 participants. Sebastian shorty summarized the situation that there are two schools. The first one wants a base profile with a minimum set of tools, where the second one suggests to include more tools. Discussion is still ongoing</a:t>
            </a:r>
          </a:p>
          <a:p>
            <a:r>
              <a:rPr lang="en-US" dirty="0"/>
              <a:t>Related output documents are published:</a:t>
            </a:r>
          </a:p>
          <a:p>
            <a:pPr lvl="1"/>
            <a:r>
              <a:rPr lang="en-US" dirty="0"/>
              <a:t>New ideas on establishing PCC profiles: </a:t>
            </a:r>
            <a:r>
              <a:rPr lang="en-US" dirty="0">
                <a:highlight>
                  <a:srgbClr val="00FF00"/>
                </a:highlight>
              </a:rPr>
              <a:t>w18494</a:t>
            </a:r>
          </a:p>
          <a:p>
            <a:pPr lvl="1"/>
            <a:r>
              <a:rPr lang="en-US" dirty="0"/>
              <a:t>CE P.0 on profiles: </a:t>
            </a:r>
            <a:r>
              <a:rPr lang="en-US" dirty="0">
                <a:highlight>
                  <a:srgbClr val="00FF00"/>
                </a:highlight>
              </a:rPr>
              <a:t>w18495</a:t>
            </a:r>
          </a:p>
          <a:p>
            <a:pPr lvl="1"/>
            <a:r>
              <a:rPr lang="en-US" dirty="0"/>
              <a:t>Working Draft 1.0 of V-PCC Profiles: </a:t>
            </a:r>
            <a:r>
              <a:rPr lang="en-US" dirty="0">
                <a:highlight>
                  <a:srgbClr val="00FF00"/>
                </a:highlight>
              </a:rPr>
              <a:t>w18519</a:t>
            </a:r>
          </a:p>
        </p:txBody>
      </p:sp>
    </p:spTree>
    <p:extLst>
      <p:ext uri="{BB962C8B-B14F-4D97-AF65-F5344CB8AC3E}">
        <p14:creationId xmlns:p14="http://schemas.microsoft.com/office/powerpoint/2010/main" val="26260754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4D514-EA36-4CE1-BA22-F7489AE79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Solicit contributions on additional PCC use cases</a:t>
            </a:r>
            <a:br>
              <a:rPr lang="fr-FR" dirty="0"/>
            </a:b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A64F2-8161-4DBA-A38D-BCFD6D35D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0018"/>
            <a:ext cx="10515600" cy="4351338"/>
          </a:xfrm>
        </p:spPr>
        <p:txBody>
          <a:bodyPr/>
          <a:lstStyle/>
          <a:p>
            <a:r>
              <a:rPr lang="de-DE" dirty="0"/>
              <a:t>Ralf </a:t>
            </a:r>
            <a:r>
              <a:rPr lang="de-DE" dirty="0" err="1"/>
              <a:t>reminded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group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work</a:t>
            </a:r>
            <a:r>
              <a:rPr lang="de-DE" dirty="0"/>
              <a:t> on </a:t>
            </a:r>
            <a:r>
              <a:rPr lang="de-DE" dirty="0" err="1"/>
              <a:t>input</a:t>
            </a:r>
            <a:r>
              <a:rPr lang="de-DE" dirty="0"/>
              <a:t> </a:t>
            </a:r>
            <a:r>
              <a:rPr lang="de-DE" dirty="0" err="1"/>
              <a:t>documents</a:t>
            </a:r>
            <a:r>
              <a:rPr lang="de-DE" dirty="0"/>
              <a:t> on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cases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next</a:t>
            </a:r>
            <a:r>
              <a:rPr lang="de-DE" dirty="0"/>
              <a:t> </a:t>
            </a:r>
            <a:r>
              <a:rPr lang="de-DE" dirty="0" err="1"/>
              <a:t>meeting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663654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4B55E-5D92-45A2-BEC2-CD3020003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271" y="18255"/>
            <a:ext cx="11764736" cy="1325563"/>
          </a:xfrm>
        </p:spPr>
        <p:txBody>
          <a:bodyPr/>
          <a:lstStyle/>
          <a:p>
            <a:r>
              <a:rPr lang="en-US" dirty="0"/>
              <a:t>Coordinate scientific and technical dissemination of PCC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BC46FA-5AAF-477F-BF9B-64A7F5FA7F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2532"/>
            <a:ext cx="10515600" cy="4351338"/>
          </a:xfrm>
        </p:spPr>
        <p:txBody>
          <a:bodyPr/>
          <a:lstStyle/>
          <a:p>
            <a:r>
              <a:rPr lang="de-DE" dirty="0"/>
              <a:t>Sebastian </a:t>
            </a:r>
            <a:r>
              <a:rPr lang="de-DE" dirty="0" err="1"/>
              <a:t>mentioned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work</a:t>
            </a:r>
            <a:r>
              <a:rPr lang="de-DE" dirty="0"/>
              <a:t> on Point Cloud </a:t>
            </a:r>
            <a:r>
              <a:rPr lang="de-DE" dirty="0" err="1"/>
              <a:t>compression</a:t>
            </a:r>
            <a:r>
              <a:rPr lang="de-DE" dirty="0"/>
              <a:t> in JPEG. JPEG </a:t>
            </a:r>
            <a:r>
              <a:rPr lang="de-DE" dirty="0" err="1"/>
              <a:t>would</a:t>
            </a:r>
            <a:r>
              <a:rPr lang="de-DE" dirty="0"/>
              <a:t> also </a:t>
            </a:r>
            <a:r>
              <a:rPr lang="de-DE" dirty="0" err="1"/>
              <a:t>look</a:t>
            </a:r>
            <a:r>
              <a:rPr lang="de-DE" dirty="0"/>
              <a:t> at potential </a:t>
            </a:r>
            <a:r>
              <a:rPr lang="de-DE" dirty="0" err="1"/>
              <a:t>gaps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MPEG Point Cloud </a:t>
            </a:r>
            <a:r>
              <a:rPr lang="de-DE" dirty="0" err="1"/>
              <a:t>codecs</a:t>
            </a:r>
            <a:r>
              <a:rPr lang="de-DE" dirty="0"/>
              <a:t>, such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scalability</a:t>
            </a:r>
            <a:r>
              <a:rPr lang="de-DE" dirty="0"/>
              <a:t>, RA, 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425860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4B55E-5D92-45A2-BEC2-CD3020003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489" y="18255"/>
            <a:ext cx="11591779" cy="1884024"/>
          </a:xfrm>
        </p:spPr>
        <p:txBody>
          <a:bodyPr>
            <a:normAutofit fontScale="90000"/>
          </a:bodyPr>
          <a:lstStyle/>
          <a:p>
            <a:r>
              <a:rPr lang="en-US" dirty="0"/>
              <a:t>Coordinate communications of PCC to fairs, exhibitions, workshops and prepare a public web-site with relevant information about PCC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BC46FA-5AAF-477F-BF9B-64A7F5FA7F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329" y="1902279"/>
            <a:ext cx="10515600" cy="3595461"/>
          </a:xfrm>
        </p:spPr>
        <p:txBody>
          <a:bodyPr/>
          <a:lstStyle/>
          <a:p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news</a:t>
            </a:r>
            <a:r>
              <a:rPr lang="de-DE" dirty="0"/>
              <a:t> on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point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435140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7AB0B-6B9D-4345-B131-FB28898A6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US" dirty="0"/>
              <a:t>Solicit additional data sets for all categories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4999B6-3B50-4A16-985B-C45A83CB54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2886" y="1253331"/>
            <a:ext cx="10515600" cy="4351338"/>
          </a:xfrm>
        </p:spPr>
        <p:txBody>
          <a:bodyPr/>
          <a:lstStyle/>
          <a:p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news</a:t>
            </a:r>
            <a:r>
              <a:rPr lang="de-DE" dirty="0"/>
              <a:t> on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point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238449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7AB0B-6B9D-4345-B131-FB28898A6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US" dirty="0"/>
              <a:t>AOB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4999B6-3B50-4A16-985B-C45A83CB54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Alexis suggested to integrate the HDR tools package in the V-PCC reference SW. There was a short discussion. Julien (V-PCC SW coordinator) supported that proposal and thinks that it could lead to a more efficient implementation. This could be implemented for the next release.</a:t>
            </a:r>
          </a:p>
        </p:txBody>
      </p:sp>
    </p:spTree>
    <p:extLst>
      <p:ext uri="{BB962C8B-B14F-4D97-AF65-F5344CB8AC3E}">
        <p14:creationId xmlns:p14="http://schemas.microsoft.com/office/powerpoint/2010/main" val="2739843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79972-05F8-4A26-AEF7-1C681F2E8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7833"/>
            <a:ext cx="10515600" cy="1325563"/>
          </a:xfrm>
        </p:spPr>
        <p:txBody>
          <a:bodyPr/>
          <a:lstStyle/>
          <a:p>
            <a:r>
              <a:rPr lang="de-DE" dirty="0"/>
              <a:t>Mandates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AhG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3FE81-2B54-4405-9CE9-9F056CDA60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0160"/>
            <a:ext cx="10515600" cy="528945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Update the CTC and provide updated anchor points</a:t>
            </a:r>
            <a:endParaRPr lang="fr-FR" dirty="0"/>
          </a:p>
          <a:p>
            <a:r>
              <a:rPr lang="en-US" dirty="0"/>
              <a:t>Update the TMs (SW and documentation) during the editing period</a:t>
            </a:r>
            <a:endParaRPr lang="fr-FR" dirty="0"/>
          </a:p>
          <a:p>
            <a:r>
              <a:rPr lang="en-US" dirty="0"/>
              <a:t>Coordinate activities on the V-PCC Reference SW and G-PCC Reference SW</a:t>
            </a:r>
            <a:endParaRPr lang="fr-FR" dirty="0"/>
          </a:p>
          <a:p>
            <a:r>
              <a:rPr lang="en-US" dirty="0"/>
              <a:t>Conduct the PCC Core Experiments, Exploration Experiments and Validation Experiment</a:t>
            </a:r>
            <a:endParaRPr lang="fr-FR" dirty="0"/>
          </a:p>
          <a:p>
            <a:r>
              <a:rPr lang="en-US" dirty="0"/>
              <a:t>Finalize editing of V-PCC Study of CD and G-PCC CD</a:t>
            </a:r>
            <a:endParaRPr lang="fr-FR" dirty="0"/>
          </a:p>
          <a:p>
            <a:r>
              <a:rPr lang="en-US" dirty="0"/>
              <a:t>Solicit contributions on profiles and conformance for V-PCC</a:t>
            </a:r>
            <a:endParaRPr lang="fr-FR" dirty="0"/>
          </a:p>
          <a:p>
            <a:r>
              <a:rPr lang="en-US" dirty="0"/>
              <a:t>Solicit contributions on additional PCC use cases</a:t>
            </a:r>
            <a:endParaRPr lang="fr-FR" dirty="0"/>
          </a:p>
          <a:p>
            <a:r>
              <a:rPr lang="en-US" dirty="0"/>
              <a:t>Coordinate scientific and technical dissemination of PCC</a:t>
            </a:r>
            <a:endParaRPr lang="fr-FR" dirty="0"/>
          </a:p>
          <a:p>
            <a:r>
              <a:rPr lang="en-US" dirty="0"/>
              <a:t>Coordinate communications of PCC to fairs, exhibitions, workshops and prepare a public web-site with relevant information about PCC</a:t>
            </a:r>
            <a:endParaRPr lang="fr-FR" dirty="0"/>
          </a:p>
          <a:p>
            <a:r>
              <a:rPr lang="en-US" dirty="0"/>
              <a:t>Solicit additional data sets for all categories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2206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7828E70-A653-4BBA-8E62-49B2099B6787}"/>
              </a:ext>
            </a:extLst>
          </p:cNvPr>
          <p:cNvSpPr txBox="1">
            <a:spLocks/>
          </p:cNvSpPr>
          <p:nvPr/>
        </p:nvSpPr>
        <p:spPr>
          <a:xfrm>
            <a:off x="891985" y="1335141"/>
            <a:ext cx="10515600" cy="40124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2200" dirty="0"/>
              <a:t>Welcome</a:t>
            </a:r>
            <a:endParaRPr lang="de-DE" sz="2200" dirty="0"/>
          </a:p>
          <a:p>
            <a:pPr lvl="0"/>
            <a:r>
              <a:rPr lang="en-US" sz="2200" dirty="0"/>
              <a:t>Review of the agenda</a:t>
            </a:r>
          </a:p>
          <a:p>
            <a:r>
              <a:rPr lang="en-US" sz="2200" dirty="0"/>
              <a:t>Status: Update the CTC and provide updated anchor points</a:t>
            </a:r>
            <a:endParaRPr lang="fr-FR" sz="2200" dirty="0"/>
          </a:p>
          <a:p>
            <a:r>
              <a:rPr lang="de-DE" sz="2200" dirty="0"/>
              <a:t>Status: </a:t>
            </a:r>
            <a:r>
              <a:rPr lang="en-US" sz="2200" dirty="0"/>
              <a:t>Update the TMs (SW and documentation) during the editing period</a:t>
            </a:r>
          </a:p>
          <a:p>
            <a:r>
              <a:rPr lang="en-US" sz="2200" dirty="0"/>
              <a:t>Coordinate activities on the V-PCC Reference SW and G-PCC Reference SW</a:t>
            </a:r>
            <a:endParaRPr lang="fr-FR" sz="2200" dirty="0"/>
          </a:p>
          <a:p>
            <a:pPr lvl="0"/>
            <a:r>
              <a:rPr lang="en-US" sz="2200" dirty="0"/>
              <a:t>Status PCC Core Experiments, Exploration Experiments and Validation Experiment descriptions</a:t>
            </a:r>
          </a:p>
          <a:p>
            <a:r>
              <a:rPr lang="en-US" sz="2200" dirty="0"/>
              <a:t>Solicit contributions on profiles and conformance for V-PCC</a:t>
            </a:r>
            <a:endParaRPr lang="fr-FR" sz="2200" dirty="0"/>
          </a:p>
          <a:p>
            <a:pPr lvl="0"/>
            <a:r>
              <a:rPr lang="en-US" sz="2200" dirty="0"/>
              <a:t>AOB</a:t>
            </a:r>
            <a:endParaRPr lang="de-DE" sz="2200" dirty="0"/>
          </a:p>
          <a:p>
            <a:pPr marL="342900" indent="-342900">
              <a:buFont typeface="+mj-lt"/>
              <a:buAutoNum type="arabicPeriod"/>
            </a:pPr>
            <a:endParaRPr lang="de-DE" sz="14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1400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F15DE24D-1CE6-43A0-AC4B-BFD77F646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78"/>
            <a:ext cx="10515600" cy="1325563"/>
          </a:xfrm>
        </p:spPr>
        <p:txBody>
          <a:bodyPr/>
          <a:lstStyle/>
          <a:p>
            <a:r>
              <a:rPr lang="de-DE" dirty="0"/>
              <a:t>Agenda Call#22</a:t>
            </a:r>
          </a:p>
        </p:txBody>
      </p:sp>
    </p:spTree>
    <p:extLst>
      <p:ext uri="{BB962C8B-B14F-4D97-AF65-F5344CB8AC3E}">
        <p14:creationId xmlns:p14="http://schemas.microsoft.com/office/powerpoint/2010/main" val="1283663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87750-AA73-4D79-8FA5-FA17E2B84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903" y="18255"/>
            <a:ext cx="11340193" cy="1386002"/>
          </a:xfrm>
        </p:spPr>
        <p:txBody>
          <a:bodyPr>
            <a:normAutofit/>
          </a:bodyPr>
          <a:lstStyle/>
          <a:p>
            <a:r>
              <a:rPr lang="en-US" dirty="0"/>
              <a:t>Update the CTC and provide updated anchor points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C1F438-AA2F-4013-BB6B-5456E7AD3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7723"/>
          </a:xfrm>
        </p:spPr>
        <p:txBody>
          <a:bodyPr>
            <a:normAutofit/>
          </a:bodyPr>
          <a:lstStyle/>
          <a:p>
            <a:r>
              <a:rPr lang="en-US" dirty="0"/>
              <a:t>Common Test Conditions for PCC</a:t>
            </a:r>
            <a:r>
              <a:rPr lang="de-DE" dirty="0"/>
              <a:t>: </a:t>
            </a:r>
            <a:r>
              <a:rPr lang="de-DE" dirty="0">
                <a:highlight>
                  <a:srgbClr val="00FF00"/>
                </a:highlight>
              </a:rPr>
              <a:t>w18474</a:t>
            </a:r>
            <a:r>
              <a:rPr lang="de-DE" dirty="0"/>
              <a:t> </a:t>
            </a:r>
            <a:r>
              <a:rPr lang="de-DE" dirty="0" err="1"/>
              <a:t>published</a:t>
            </a:r>
            <a:r>
              <a:rPr lang="de-DE" dirty="0"/>
              <a:t> (WORD </a:t>
            </a:r>
            <a:r>
              <a:rPr lang="de-DE" dirty="0" err="1"/>
              <a:t>document</a:t>
            </a:r>
            <a:r>
              <a:rPr lang="de-DE" dirty="0"/>
              <a:t> and </a:t>
            </a:r>
            <a:r>
              <a:rPr lang="de-DE" dirty="0" err="1"/>
              <a:t>both</a:t>
            </a:r>
            <a:r>
              <a:rPr lang="de-DE" dirty="0"/>
              <a:t> </a:t>
            </a:r>
            <a:r>
              <a:rPr lang="de-DE" dirty="0" err="1"/>
              <a:t>templates</a:t>
            </a:r>
            <a:r>
              <a:rPr lang="de-DE" dirty="0"/>
              <a:t>)</a:t>
            </a:r>
          </a:p>
          <a:p>
            <a:r>
              <a:rPr lang="en-US" dirty="0"/>
              <a:t>V-PCC performance evaluation and anchor results: </a:t>
            </a:r>
            <a:r>
              <a:rPr lang="de-DE" dirty="0">
                <a:highlight>
                  <a:srgbClr val="FF0000"/>
                </a:highlight>
              </a:rPr>
              <a:t>w18477</a:t>
            </a:r>
            <a:r>
              <a:rPr lang="de-DE" dirty="0"/>
              <a:t> (10/05/2019)</a:t>
            </a:r>
            <a:endParaRPr lang="en-US" dirty="0"/>
          </a:p>
          <a:p>
            <a:r>
              <a:rPr lang="en-US" dirty="0"/>
              <a:t>V-PCC Test Model: </a:t>
            </a:r>
            <a:r>
              <a:rPr lang="en-US" dirty="0">
                <a:highlight>
                  <a:srgbClr val="FF0000"/>
                </a:highlight>
              </a:rPr>
              <a:t>w18475</a:t>
            </a:r>
            <a:r>
              <a:rPr lang="en-US" dirty="0"/>
              <a:t> (03/05/2019)</a:t>
            </a:r>
          </a:p>
          <a:p>
            <a:r>
              <a:rPr lang="en-US" dirty="0"/>
              <a:t>G-PCC performance evaluation and anchor results: </a:t>
            </a:r>
            <a:r>
              <a:rPr lang="en-US" dirty="0">
                <a:highlight>
                  <a:srgbClr val="00FF00"/>
                </a:highlight>
              </a:rPr>
              <a:t>w18476</a:t>
            </a:r>
            <a:r>
              <a:rPr lang="en-US" dirty="0"/>
              <a:t> published</a:t>
            </a:r>
          </a:p>
          <a:p>
            <a:r>
              <a:rPr lang="en-US" dirty="0"/>
              <a:t>G-PCC Test Model: </a:t>
            </a:r>
            <a:r>
              <a:rPr lang="en-US" dirty="0">
                <a:highlight>
                  <a:srgbClr val="00FF00"/>
                </a:highlight>
              </a:rPr>
              <a:t>w18473</a:t>
            </a:r>
            <a:r>
              <a:rPr lang="en-US" dirty="0"/>
              <a:t> published</a:t>
            </a:r>
          </a:p>
        </p:txBody>
      </p:sp>
    </p:spTree>
    <p:extLst>
      <p:ext uri="{BB962C8B-B14F-4D97-AF65-F5344CB8AC3E}">
        <p14:creationId xmlns:p14="http://schemas.microsoft.com/office/powerpoint/2010/main" val="730622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7CEFF-3E58-46BA-A9E0-D1F9D3721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2886" y="18255"/>
            <a:ext cx="10515600" cy="1325563"/>
          </a:xfrm>
        </p:spPr>
        <p:txBody>
          <a:bodyPr/>
          <a:lstStyle/>
          <a:p>
            <a:r>
              <a:rPr lang="en-US" dirty="0"/>
              <a:t>Update the TMs – TMC2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B2B5C-8288-4F0A-903D-3F7C2469B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4236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SW releases:</a:t>
            </a:r>
          </a:p>
          <a:p>
            <a:pPr lvl="1"/>
            <a:r>
              <a:rPr lang="en-US" dirty="0"/>
              <a:t>5.1: new HLS conform to CD document w18180 (15/04/2019)</a:t>
            </a:r>
          </a:p>
          <a:p>
            <a:pPr lvl="1"/>
            <a:r>
              <a:rPr lang="en-US" dirty="0"/>
              <a:t>5.2: Remove arithmetic coding, some updates, some bug fixes (18/04/2019)</a:t>
            </a:r>
          </a:p>
          <a:p>
            <a:pPr lvl="1"/>
            <a:r>
              <a:rPr lang="en-US" dirty="0"/>
              <a:t>6.0:</a:t>
            </a:r>
          </a:p>
          <a:p>
            <a:pPr lvl="2"/>
            <a:r>
              <a:rPr lang="en-US" dirty="0"/>
              <a:t>Adoptions of MPEG#126</a:t>
            </a:r>
          </a:p>
          <a:p>
            <a:pPr lvl="2"/>
            <a:r>
              <a:rPr lang="en-US" dirty="0"/>
              <a:t>Updated HLS conform to 2</a:t>
            </a:r>
            <a:r>
              <a:rPr lang="en-US" baseline="30000" dirty="0"/>
              <a:t>nd</a:t>
            </a:r>
            <a:r>
              <a:rPr lang="en-US" dirty="0"/>
              <a:t> Study of CD N18479</a:t>
            </a:r>
          </a:p>
          <a:p>
            <a:pPr lvl="2"/>
            <a:r>
              <a:rPr lang="en-US" dirty="0"/>
              <a:t>Anchors not yet finished, will be delivered by the end of the week</a:t>
            </a:r>
          </a:p>
          <a:p>
            <a:pPr lvl="1"/>
            <a:r>
              <a:rPr lang="en-US" dirty="0"/>
              <a:t>6.1:</a:t>
            </a:r>
          </a:p>
          <a:p>
            <a:pPr lvl="2"/>
            <a:r>
              <a:rPr lang="en-US" dirty="0"/>
              <a:t>Will be delivered before the next meeting, performance will be the same as 6.0, so 6.0 should be used for all experiments</a:t>
            </a:r>
          </a:p>
          <a:p>
            <a:r>
              <a:rPr lang="en-US" dirty="0"/>
              <a:t>V-PCC Codec description (Vlad): w18487 (13/6/2019)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67281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7CEFF-3E58-46BA-A9E0-D1F9D3721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US" dirty="0"/>
              <a:t>Update the TMs – TMC13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B2B5C-8288-4F0A-903D-3F7C2469B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SW </a:t>
            </a:r>
            <a:r>
              <a:rPr lang="de-DE" dirty="0" err="1"/>
              <a:t>releases</a:t>
            </a:r>
            <a:r>
              <a:rPr lang="de-DE" dirty="0"/>
              <a:t>:</a:t>
            </a:r>
          </a:p>
          <a:p>
            <a:pPr lvl="1"/>
            <a:r>
              <a:rPr lang="fr-FR" dirty="0"/>
              <a:t>Versions 5.1 and 6.0-rc1 of tmc13 </a:t>
            </a:r>
            <a:r>
              <a:rPr lang="fr-FR" dirty="0" err="1"/>
              <a:t>containing</a:t>
            </a:r>
            <a:r>
              <a:rPr lang="fr-FR" dirty="0"/>
              <a:t> the normative adoptions made in Geneva has been </a:t>
            </a:r>
            <a:r>
              <a:rPr lang="fr-FR" dirty="0" err="1"/>
              <a:t>tagged</a:t>
            </a:r>
            <a:r>
              <a:rPr lang="fr-FR" dirty="0"/>
              <a:t> as release-v5.1 and release-v6.0-rc1 (</a:t>
            </a:r>
            <a:r>
              <a:rPr lang="de-DE" dirty="0"/>
              <a:t>17/4/2019). Version 6.0 </a:t>
            </a:r>
            <a:r>
              <a:rPr lang="de-DE" dirty="0" err="1"/>
              <a:t>should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used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all </a:t>
            </a:r>
            <a:r>
              <a:rPr lang="de-DE" dirty="0" err="1"/>
              <a:t>experiments</a:t>
            </a:r>
            <a:endParaRPr lang="de-DE" dirty="0"/>
          </a:p>
          <a:p>
            <a:pPr lvl="1"/>
            <a:r>
              <a:rPr lang="de-DE" dirty="0"/>
              <a:t>Version 6.1 will </a:t>
            </a:r>
            <a:r>
              <a:rPr lang="de-DE" dirty="0" err="1"/>
              <a:t>integrate</a:t>
            </a:r>
            <a:r>
              <a:rPr lang="de-DE" dirty="0"/>
              <a:t> </a:t>
            </a:r>
            <a:r>
              <a:rPr lang="de-DE" dirty="0" err="1"/>
              <a:t>elements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fr-FR" dirty="0"/>
              <a:t>no </a:t>
            </a:r>
            <a:r>
              <a:rPr lang="fr-FR" dirty="0" err="1"/>
              <a:t>effect</a:t>
            </a:r>
            <a:r>
              <a:rPr lang="fr-FR" dirty="0"/>
              <a:t> or an </a:t>
            </a:r>
            <a:r>
              <a:rPr lang="fr-FR" dirty="0" err="1"/>
              <a:t>insignificant</a:t>
            </a:r>
            <a:r>
              <a:rPr lang="fr-FR" dirty="0"/>
              <a:t> </a:t>
            </a:r>
            <a:r>
              <a:rPr lang="fr-FR" dirty="0" err="1"/>
              <a:t>effect</a:t>
            </a:r>
            <a:r>
              <a:rPr lang="fr-FR" dirty="0"/>
              <a:t> on the CTC </a:t>
            </a:r>
            <a:endParaRPr lang="de-DE" dirty="0">
              <a:highlight>
                <a:srgbClr val="FF0000"/>
              </a:highlight>
            </a:endParaRPr>
          </a:p>
          <a:p>
            <a:r>
              <a:rPr lang="de-DE" dirty="0"/>
              <a:t>G-PCC codec description (Toshiyasu) : w18486 (31/5/2019)</a:t>
            </a:r>
          </a:p>
          <a:p>
            <a:pPr lvl="1"/>
            <a:r>
              <a:rPr lang="de-DE" dirty="0" err="1"/>
              <a:t>Toshiyasu</a:t>
            </a:r>
            <a:r>
              <a:rPr lang="de-DE" dirty="0"/>
              <a:t> </a:t>
            </a:r>
            <a:r>
              <a:rPr lang="de-DE" dirty="0" err="1"/>
              <a:t>can‘t</a:t>
            </a:r>
            <a:r>
              <a:rPr lang="de-DE" dirty="0"/>
              <a:t> </a:t>
            </a:r>
            <a:r>
              <a:rPr lang="de-DE" dirty="0" err="1"/>
              <a:t>attend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call</a:t>
            </a:r>
            <a:r>
              <a:rPr lang="de-DE" dirty="0"/>
              <a:t> and he </a:t>
            </a:r>
            <a:r>
              <a:rPr lang="en-US" dirty="0"/>
              <a:t>passed the message to Ralf that he tries to share the 1</a:t>
            </a:r>
            <a:r>
              <a:rPr lang="en-US" baseline="30000" dirty="0"/>
              <a:t>st</a:t>
            </a:r>
            <a:r>
              <a:rPr lang="en-US" dirty="0"/>
              <a:t> version to the participant for the middle of next week</a:t>
            </a:r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08041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031CA-8CEC-459C-B74D-5CB1D218F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69624"/>
          </a:xfrm>
        </p:spPr>
        <p:txBody>
          <a:bodyPr/>
          <a:lstStyle/>
          <a:p>
            <a:r>
              <a:rPr lang="de-DE" dirty="0"/>
              <a:t>Conduct </a:t>
            </a:r>
            <a:r>
              <a:rPr lang="de-DE" dirty="0" err="1"/>
              <a:t>the</a:t>
            </a:r>
            <a:r>
              <a:rPr lang="de-DE" dirty="0"/>
              <a:t> CEs – TMC2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498D70-1C82-495E-B25B-7CB3E2F8DA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7746"/>
            <a:ext cx="10515600" cy="5497740"/>
          </a:xfrm>
        </p:spPr>
        <p:txBody>
          <a:bodyPr>
            <a:normAutofit/>
          </a:bodyPr>
          <a:lstStyle/>
          <a:p>
            <a:r>
              <a:rPr lang="fr-FR" dirty="0"/>
              <a:t>CE 0.2 on content (Ohji): </a:t>
            </a:r>
            <a:r>
              <a:rPr lang="fr-FR" dirty="0">
                <a:highlight>
                  <a:srgbClr val="00FF00"/>
                </a:highlight>
              </a:rPr>
              <a:t>w18482</a:t>
            </a:r>
          </a:p>
          <a:p>
            <a:r>
              <a:rPr lang="fr-FR" dirty="0"/>
              <a:t>CE 2.12 on </a:t>
            </a:r>
            <a:r>
              <a:rPr lang="fr-FR" dirty="0" err="1"/>
              <a:t>visual</a:t>
            </a:r>
            <a:r>
              <a:rPr lang="fr-FR" dirty="0"/>
              <a:t> </a:t>
            </a:r>
            <a:r>
              <a:rPr lang="fr-FR" dirty="0" err="1"/>
              <a:t>quality</a:t>
            </a:r>
            <a:r>
              <a:rPr lang="fr-FR" dirty="0"/>
              <a:t> (Danillo): </a:t>
            </a:r>
            <a:r>
              <a:rPr lang="fr-FR" dirty="0">
                <a:highlight>
                  <a:srgbClr val="00FF00"/>
                </a:highlight>
              </a:rPr>
              <a:t>w18481</a:t>
            </a:r>
          </a:p>
          <a:p>
            <a:r>
              <a:rPr lang="fr-FR" dirty="0"/>
              <a:t>CE 2.15 on </a:t>
            </a:r>
            <a:r>
              <a:rPr lang="fr-FR" dirty="0" err="1"/>
              <a:t>attributes</a:t>
            </a:r>
            <a:r>
              <a:rPr lang="fr-FR" dirty="0"/>
              <a:t> </a:t>
            </a:r>
            <a:r>
              <a:rPr lang="fr-FR" dirty="0" err="1"/>
              <a:t>coding</a:t>
            </a:r>
            <a:r>
              <a:rPr lang="fr-FR" dirty="0"/>
              <a:t> support (Sebastian): </a:t>
            </a:r>
            <a:r>
              <a:rPr lang="fr-FR" dirty="0">
                <a:highlight>
                  <a:srgbClr val="00FF00"/>
                </a:highlight>
              </a:rPr>
              <a:t>w18484</a:t>
            </a:r>
          </a:p>
          <a:p>
            <a:r>
              <a:rPr lang="fr-FR" dirty="0"/>
              <a:t>CE 2.17 on </a:t>
            </a:r>
            <a:r>
              <a:rPr lang="fr-FR" dirty="0" err="1"/>
              <a:t>Smoothing</a:t>
            </a:r>
            <a:r>
              <a:rPr lang="fr-FR" dirty="0"/>
              <a:t> (Julien): </a:t>
            </a:r>
            <a:r>
              <a:rPr lang="fr-FR" dirty="0">
                <a:highlight>
                  <a:srgbClr val="00FF00"/>
                </a:highlight>
              </a:rPr>
              <a:t>w18496</a:t>
            </a:r>
          </a:p>
          <a:p>
            <a:r>
              <a:rPr lang="en-US" dirty="0"/>
              <a:t>CE 2.18 on patch packing (Danillo): </a:t>
            </a:r>
            <a:r>
              <a:rPr lang="en-US" dirty="0">
                <a:highlight>
                  <a:srgbClr val="00FF00"/>
                </a:highlight>
              </a:rPr>
              <a:t>w18499</a:t>
            </a:r>
          </a:p>
          <a:p>
            <a:r>
              <a:rPr lang="fr-FR" dirty="0"/>
              <a:t>CE 2.19 on V-PCC </a:t>
            </a:r>
            <a:r>
              <a:rPr lang="fr-FR" dirty="0" err="1"/>
              <a:t>tiles</a:t>
            </a:r>
            <a:r>
              <a:rPr lang="fr-FR" dirty="0"/>
              <a:t> (</a:t>
            </a:r>
            <a:r>
              <a:rPr lang="fr-FR" dirty="0" err="1"/>
              <a:t>Arash</a:t>
            </a:r>
            <a:r>
              <a:rPr lang="fr-FR" dirty="0"/>
              <a:t>): </a:t>
            </a:r>
            <a:r>
              <a:rPr lang="fr-FR" dirty="0">
                <a:highlight>
                  <a:srgbClr val="00FF00"/>
                </a:highlight>
              </a:rPr>
              <a:t>w18485</a:t>
            </a:r>
          </a:p>
          <a:p>
            <a:r>
              <a:rPr lang="fr-FR" dirty="0"/>
              <a:t>CE 2.20 </a:t>
            </a:r>
            <a:r>
              <a:rPr lang="fr-FR" dirty="0" err="1"/>
              <a:t>occupancy</a:t>
            </a:r>
            <a:r>
              <a:rPr lang="fr-FR" dirty="0"/>
              <a:t> </a:t>
            </a:r>
            <a:r>
              <a:rPr lang="fr-FR" dirty="0" err="1"/>
              <a:t>map</a:t>
            </a:r>
            <a:r>
              <a:rPr lang="fr-FR" dirty="0"/>
              <a:t> 2D </a:t>
            </a:r>
            <a:r>
              <a:rPr lang="fr-FR" dirty="0" err="1"/>
              <a:t>filters</a:t>
            </a:r>
            <a:r>
              <a:rPr lang="fr-FR" dirty="0"/>
              <a:t> (</a:t>
            </a:r>
            <a:r>
              <a:rPr lang="fr-FR" dirty="0" err="1"/>
              <a:t>Kangying</a:t>
            </a:r>
            <a:r>
              <a:rPr lang="fr-FR" dirty="0"/>
              <a:t>): </a:t>
            </a:r>
            <a:r>
              <a:rPr lang="fr-FR" dirty="0">
                <a:highlight>
                  <a:srgbClr val="00FF00"/>
                </a:highlight>
              </a:rPr>
              <a:t>w18491</a:t>
            </a:r>
          </a:p>
          <a:p>
            <a:r>
              <a:rPr lang="en-US" dirty="0"/>
              <a:t>CE 2.24 on High Level syntax (Vlad): </a:t>
            </a:r>
            <a:r>
              <a:rPr lang="en-US" dirty="0">
                <a:highlight>
                  <a:srgbClr val="00FF00"/>
                </a:highlight>
              </a:rPr>
              <a:t>w18497</a:t>
            </a:r>
          </a:p>
          <a:p>
            <a:r>
              <a:rPr lang="fr-FR" dirty="0"/>
              <a:t>CE 2.25 on PCM Points placement (Jungsun): </a:t>
            </a:r>
            <a:r>
              <a:rPr lang="fr-FR" dirty="0">
                <a:highlight>
                  <a:srgbClr val="00FF00"/>
                </a:highlight>
              </a:rPr>
              <a:t>w18507</a:t>
            </a:r>
            <a:endParaRPr lang="fr-FR" dirty="0"/>
          </a:p>
          <a:p>
            <a:r>
              <a:rPr lang="en-US" dirty="0"/>
              <a:t>CE 2.26 on Enhanced Occupancy Map (Joan): </a:t>
            </a:r>
            <a:r>
              <a:rPr lang="en-US" dirty="0">
                <a:highlight>
                  <a:srgbClr val="00FF00"/>
                </a:highlight>
              </a:rPr>
              <a:t>w18508</a:t>
            </a:r>
          </a:p>
        </p:txBody>
      </p:sp>
    </p:spTree>
    <p:extLst>
      <p:ext uri="{BB962C8B-B14F-4D97-AF65-F5344CB8AC3E}">
        <p14:creationId xmlns:p14="http://schemas.microsoft.com/office/powerpoint/2010/main" val="3616415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031CA-8CEC-459C-B74D-5CB1D218F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69624"/>
          </a:xfrm>
        </p:spPr>
        <p:txBody>
          <a:bodyPr/>
          <a:lstStyle/>
          <a:p>
            <a:r>
              <a:rPr lang="de-DE" dirty="0"/>
              <a:t>Conduct </a:t>
            </a:r>
            <a:r>
              <a:rPr lang="de-DE" dirty="0" err="1"/>
              <a:t>the</a:t>
            </a:r>
            <a:r>
              <a:rPr lang="de-DE" dirty="0"/>
              <a:t> CEs – TMC2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498D70-1C82-495E-B25B-7CB3E2F8DA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7746"/>
            <a:ext cx="10515600" cy="5497740"/>
          </a:xfrm>
        </p:spPr>
        <p:txBody>
          <a:bodyPr>
            <a:normAutofit/>
          </a:bodyPr>
          <a:lstStyle/>
          <a:p>
            <a:r>
              <a:rPr lang="en-US" dirty="0"/>
              <a:t>CE 2.27 on Encoder speed up (Rajan): </a:t>
            </a:r>
            <a:r>
              <a:rPr lang="en-US" dirty="0">
                <a:highlight>
                  <a:srgbClr val="00FF00"/>
                </a:highlight>
              </a:rPr>
              <a:t>w18509</a:t>
            </a:r>
          </a:p>
          <a:p>
            <a:r>
              <a:rPr lang="en-US" dirty="0"/>
              <a:t>CE 2.28 on Designing Conformance Units and SEI message (Alexis): </a:t>
            </a:r>
            <a:r>
              <a:rPr lang="en-US" dirty="0">
                <a:highlight>
                  <a:srgbClr val="00FF00"/>
                </a:highlight>
              </a:rPr>
              <a:t>w18510</a:t>
            </a:r>
            <a:endParaRPr lang="en-US" dirty="0"/>
          </a:p>
          <a:p>
            <a:r>
              <a:rPr lang="fr-FR" dirty="0"/>
              <a:t>CE 2.29 on Delta D1 projection directions (Rajan): </a:t>
            </a:r>
            <a:r>
              <a:rPr lang="fr-FR" dirty="0">
                <a:highlight>
                  <a:srgbClr val="00FF00"/>
                </a:highlight>
              </a:rPr>
              <a:t>w18531</a:t>
            </a:r>
            <a:endParaRPr lang="en-US" dirty="0">
              <a:highlight>
                <a:srgbClr val="00FF00"/>
              </a:highlight>
            </a:endParaRPr>
          </a:p>
          <a:p>
            <a:r>
              <a:rPr lang="en-US" dirty="0"/>
              <a:t>EE 2.1 on 3D motion estimation (Junsik Kim): </a:t>
            </a:r>
            <a:r>
              <a:rPr lang="en-US" dirty="0">
                <a:highlight>
                  <a:srgbClr val="00FF00"/>
                </a:highlight>
              </a:rPr>
              <a:t>w18493</a:t>
            </a:r>
          </a:p>
          <a:p>
            <a:r>
              <a:rPr lang="en-US" dirty="0"/>
              <a:t>EE 2.4 on </a:t>
            </a:r>
            <a:r>
              <a:rPr lang="en-US" dirty="0" err="1"/>
              <a:t>homography</a:t>
            </a:r>
            <a:r>
              <a:rPr lang="en-US" dirty="0"/>
              <a:t> representation of per patch transform (Danillo): </a:t>
            </a:r>
            <a:r>
              <a:rPr lang="en-US" dirty="0">
                <a:highlight>
                  <a:srgbClr val="00FF00"/>
                </a:highlight>
              </a:rPr>
              <a:t>w18511</a:t>
            </a:r>
          </a:p>
          <a:p>
            <a:r>
              <a:rPr lang="en-US" dirty="0"/>
              <a:t>EE 2.5 rendering optimization (Sebastian): </a:t>
            </a:r>
            <a:r>
              <a:rPr lang="en-US" dirty="0">
                <a:highlight>
                  <a:srgbClr val="00FF00"/>
                </a:highlight>
              </a:rPr>
              <a:t>w18512</a:t>
            </a:r>
            <a:endParaRPr lang="en-US" dirty="0"/>
          </a:p>
          <a:p>
            <a:r>
              <a:rPr lang="en-US" dirty="0"/>
              <a:t>EE 2.6 mesh coding with V-PCC (Madhukar): </a:t>
            </a:r>
            <a:r>
              <a:rPr lang="en-US" dirty="0">
                <a:highlight>
                  <a:srgbClr val="00FF00"/>
                </a:highlight>
              </a:rPr>
              <a:t>w18513</a:t>
            </a:r>
            <a:endParaRPr lang="en-US" dirty="0"/>
          </a:p>
          <a:p>
            <a:r>
              <a:rPr lang="en-US" dirty="0"/>
              <a:t>VE 2.1 on removing arithmetic encoder (Jungsun): </a:t>
            </a:r>
            <a:r>
              <a:rPr lang="en-US" dirty="0">
                <a:highlight>
                  <a:srgbClr val="00FF00"/>
                </a:highlight>
              </a:rPr>
              <a:t>w18514 </a:t>
            </a:r>
            <a:r>
              <a:rPr lang="en-US" dirty="0"/>
              <a:t>(30/03/2019)</a:t>
            </a:r>
          </a:p>
        </p:txBody>
      </p:sp>
    </p:spTree>
    <p:extLst>
      <p:ext uri="{BB962C8B-B14F-4D97-AF65-F5344CB8AC3E}">
        <p14:creationId xmlns:p14="http://schemas.microsoft.com/office/powerpoint/2010/main" val="454405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DAA18-838D-4792-8C1E-5ADC05BDF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"/>
            <a:ext cx="10515600" cy="822666"/>
          </a:xfrm>
        </p:spPr>
        <p:txBody>
          <a:bodyPr/>
          <a:lstStyle/>
          <a:p>
            <a:r>
              <a:rPr lang="de-DE" dirty="0"/>
              <a:t>Conduct </a:t>
            </a:r>
            <a:r>
              <a:rPr lang="de-DE" dirty="0" err="1"/>
              <a:t>the</a:t>
            </a:r>
            <a:r>
              <a:rPr lang="de-DE" dirty="0"/>
              <a:t> CEs – TMC13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FA1F35-27EC-4FAA-A940-2DD12FAE54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0646"/>
            <a:ext cx="10515600" cy="5211990"/>
          </a:xfrm>
        </p:spPr>
        <p:txBody>
          <a:bodyPr>
            <a:normAutofit/>
          </a:bodyPr>
          <a:lstStyle/>
          <a:p>
            <a:r>
              <a:rPr lang="en-US" dirty="0"/>
              <a:t>CE 13.2 on Point Cloud tile and slice based coding (</a:t>
            </a:r>
            <a:r>
              <a:rPr lang="en-US" dirty="0" err="1"/>
              <a:t>YitingS</a:t>
            </a:r>
            <a:r>
              <a:rPr lang="en-US" dirty="0"/>
              <a:t>): </a:t>
            </a:r>
            <a:r>
              <a:rPr lang="en-US" dirty="0">
                <a:highlight>
                  <a:srgbClr val="00FF00"/>
                </a:highlight>
              </a:rPr>
              <a:t>w18480</a:t>
            </a:r>
          </a:p>
          <a:p>
            <a:r>
              <a:rPr lang="fr-FR" dirty="0"/>
              <a:t>CE 13.10 on </a:t>
            </a:r>
            <a:r>
              <a:rPr lang="fr-FR" dirty="0" err="1"/>
              <a:t>entropy</a:t>
            </a:r>
            <a:r>
              <a:rPr lang="fr-FR" dirty="0"/>
              <a:t> </a:t>
            </a:r>
            <a:r>
              <a:rPr lang="fr-FR" dirty="0" err="1"/>
              <a:t>coding</a:t>
            </a:r>
            <a:r>
              <a:rPr lang="fr-FR" dirty="0"/>
              <a:t> </a:t>
            </a:r>
            <a:r>
              <a:rPr lang="fr-FR" dirty="0" err="1"/>
              <a:t>evaluation</a:t>
            </a:r>
            <a:r>
              <a:rPr lang="fr-FR" dirty="0"/>
              <a:t> (David): </a:t>
            </a:r>
            <a:r>
              <a:rPr lang="fr-FR" dirty="0">
                <a:highlight>
                  <a:srgbClr val="00FF00"/>
                </a:highlight>
              </a:rPr>
              <a:t>w18483</a:t>
            </a:r>
            <a:endParaRPr lang="fr-FR" dirty="0"/>
          </a:p>
          <a:p>
            <a:r>
              <a:rPr lang="fr-FR" dirty="0"/>
              <a:t>CE 13.14 on </a:t>
            </a:r>
            <a:r>
              <a:rPr lang="fr-FR" dirty="0" err="1"/>
              <a:t>fixed</a:t>
            </a:r>
            <a:r>
              <a:rPr lang="fr-FR" dirty="0"/>
              <a:t> point </a:t>
            </a:r>
            <a:r>
              <a:rPr lang="fr-FR" dirty="0" err="1"/>
              <a:t>implementation</a:t>
            </a:r>
            <a:r>
              <a:rPr lang="fr-FR" dirty="0"/>
              <a:t> (David): </a:t>
            </a:r>
            <a:r>
              <a:rPr lang="fr-FR" dirty="0">
                <a:highlight>
                  <a:srgbClr val="FF0000"/>
                </a:highlight>
              </a:rPr>
              <a:t>w18488*</a:t>
            </a:r>
            <a:r>
              <a:rPr lang="fr-FR" dirty="0"/>
              <a:t> (15/04/2019)</a:t>
            </a:r>
          </a:p>
          <a:p>
            <a:r>
              <a:rPr lang="fr-FR" dirty="0"/>
              <a:t>CE 13.15 on LOD </a:t>
            </a:r>
            <a:r>
              <a:rPr lang="fr-FR" dirty="0" err="1"/>
              <a:t>generation</a:t>
            </a:r>
            <a:r>
              <a:rPr lang="fr-FR" dirty="0"/>
              <a:t> (Ohji): </a:t>
            </a:r>
            <a:r>
              <a:rPr lang="fr-FR" dirty="0">
                <a:highlight>
                  <a:srgbClr val="00FF00"/>
                </a:highlight>
              </a:rPr>
              <a:t>w18489</a:t>
            </a:r>
          </a:p>
          <a:p>
            <a:r>
              <a:rPr lang="en-US" dirty="0"/>
              <a:t>CE 13.18 on RAHT AC prediction (David): </a:t>
            </a:r>
            <a:r>
              <a:rPr lang="en-US" dirty="0">
                <a:highlight>
                  <a:srgbClr val="00FF00"/>
                </a:highlight>
              </a:rPr>
              <a:t>w18503</a:t>
            </a:r>
            <a:endParaRPr lang="en-US" dirty="0"/>
          </a:p>
          <a:p>
            <a:r>
              <a:rPr lang="fr-FR" dirty="0"/>
              <a:t>CE 13.19 on LOD </a:t>
            </a:r>
            <a:r>
              <a:rPr lang="fr-FR" dirty="0" err="1"/>
              <a:t>specific</a:t>
            </a:r>
            <a:r>
              <a:rPr lang="fr-FR" dirty="0"/>
              <a:t> </a:t>
            </a:r>
            <a:r>
              <a:rPr lang="fr-FR" dirty="0" err="1"/>
              <a:t>quantisation</a:t>
            </a:r>
            <a:r>
              <a:rPr lang="fr-FR" dirty="0"/>
              <a:t> (Dean Han): </a:t>
            </a:r>
            <a:r>
              <a:rPr lang="fr-FR" dirty="0">
                <a:highlight>
                  <a:srgbClr val="00FF00"/>
                </a:highlight>
              </a:rPr>
              <a:t>w18504</a:t>
            </a:r>
          </a:p>
          <a:p>
            <a:endParaRPr lang="en-US" dirty="0">
              <a:highlight>
                <a:srgbClr val="00FF00"/>
              </a:highlight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58DC4E-4B43-4B0B-9A8E-B1F9A9802271}"/>
              </a:ext>
            </a:extLst>
          </p:cNvPr>
          <p:cNvSpPr txBox="1"/>
          <p:nvPr/>
        </p:nvSpPr>
        <p:spPr>
          <a:xfrm>
            <a:off x="616027" y="6207970"/>
            <a:ext cx="4078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* </a:t>
            </a:r>
            <a:r>
              <a:rPr lang="de-DE" dirty="0" err="1"/>
              <a:t>Sent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reflector</a:t>
            </a:r>
            <a:r>
              <a:rPr lang="de-DE" dirty="0"/>
              <a:t>, </a:t>
            </a:r>
            <a:r>
              <a:rPr lang="de-DE" dirty="0" err="1"/>
              <a:t>cross-checkers</a:t>
            </a:r>
            <a:r>
              <a:rPr lang="de-DE" dirty="0"/>
              <a:t> </a:t>
            </a:r>
            <a:r>
              <a:rPr lang="de-DE" dirty="0" err="1"/>
              <a:t>missing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79372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2132</TotalTime>
  <Words>1204</Words>
  <Application>Microsoft Office PowerPoint</Application>
  <PresentationFormat>Widescreen</PresentationFormat>
  <Paragraphs>114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Trebuchet MS</vt:lpstr>
      <vt:lpstr>Office Theme</vt:lpstr>
      <vt:lpstr>MPEG-PCC AhG Dashboard</vt:lpstr>
      <vt:lpstr>Mandates of the AhG</vt:lpstr>
      <vt:lpstr>Agenda Call#22</vt:lpstr>
      <vt:lpstr>Update the CTC and provide updated anchor points</vt:lpstr>
      <vt:lpstr>Update the TMs – TMC2</vt:lpstr>
      <vt:lpstr>Update the TMs – TMC13</vt:lpstr>
      <vt:lpstr>Conduct the CEs – TMC2</vt:lpstr>
      <vt:lpstr>Conduct the CEs – TMC2</vt:lpstr>
      <vt:lpstr>Conduct the CEs – TMC13</vt:lpstr>
      <vt:lpstr>Conduct the CEs – TMC13</vt:lpstr>
      <vt:lpstr>Finalize editing of V-PCC Study of CD and G-PCC CD</vt:lpstr>
      <vt:lpstr>Finalize editing of V-PCC Study of CD and G-PCC CD</vt:lpstr>
      <vt:lpstr>Solicit contributions on profiles and conformance for V-PCC</vt:lpstr>
      <vt:lpstr>Solicit contributions on additional PCC use cases </vt:lpstr>
      <vt:lpstr>Coordinate scientific and technical dissemination of PCC</vt:lpstr>
      <vt:lpstr>Coordinate communications of PCC to fairs, exhibitions, workshops and prepare a public web-site with relevant information about PCC</vt:lpstr>
      <vt:lpstr>Solicit additional data sets for all categories</vt:lpstr>
      <vt:lpstr>AOB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MPEG-PCC AhG Dashboard</dc:title>
  <dc:creator>Schaefer Ralf</dc:creator>
  <cp:lastModifiedBy>Ralf Schaefer</cp:lastModifiedBy>
  <cp:revision>128</cp:revision>
  <cp:lastPrinted>2018-02-15T10:44:09Z</cp:lastPrinted>
  <dcterms:created xsi:type="dcterms:W3CDTF">2017-12-01T13:03:45Z</dcterms:created>
  <dcterms:modified xsi:type="dcterms:W3CDTF">2019-07-03T12:06:05Z</dcterms:modified>
</cp:coreProperties>
</file>