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70" r:id="rId2"/>
    <p:sldId id="416" r:id="rId3"/>
    <p:sldId id="423" r:id="rId4"/>
    <p:sldId id="418" r:id="rId5"/>
    <p:sldId id="419" r:id="rId6"/>
    <p:sldId id="425" r:id="rId7"/>
    <p:sldId id="424" r:id="rId8"/>
    <p:sldId id="395" r:id="rId9"/>
    <p:sldId id="393" r:id="rId10"/>
    <p:sldId id="409" r:id="rId11"/>
    <p:sldId id="426" r:id="rId12"/>
    <p:sldId id="422" r:id="rId13"/>
    <p:sldId id="42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7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PEG\131\TMC13v10\trisoup_experiment\pcc-tmc13-tmc13v10.0_trisoup_raht__vs__tmc13v10.0_trisoup_predlift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MPEG\131\TMC13v10\trisoup_experiment\pcc-tmc13-tmc13v10.0_trisoup_raht__vs__tmc13v10.0_trisoup_predlift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strRef>
          <c:f>Graphs!graph_a_title</c:f>
          <c:strCache>
            <c:ptCount val="1"/>
            <c:pt idx="0">
              <c:v>D1 Geometry PSNR (Graph a)</c:v>
            </c:pt>
          </c:strCache>
        </c:strRef>
      </c:tx>
      <c:overlay val="0"/>
      <c:txPr>
        <a:bodyPr/>
        <a:lstStyle/>
        <a:p>
          <a:pPr>
            <a:defRPr/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Graphs!graph_a_A_title</c:f>
              <c:strCache>
                <c:ptCount val="1"/>
                <c:pt idx="0">
                  <c:v>trisoup_raht_same_node_size</c:v>
                </c:pt>
              </c:strCache>
            </c:strRef>
          </c:tx>
          <c:xVal>
            <c:numRef>
              <c:f>Graphs!graph_a_x_range_A</c:f>
              <c:numCache>
                <c:formatCode>0.00</c:formatCode>
                <c:ptCount val="6"/>
                <c:pt idx="0">
                  <c:v>6.0735582283337669E-2</c:v>
                </c:pt>
                <c:pt idx="1">
                  <c:v>0.22601582997270955</c:v>
                </c:pt>
                <c:pt idx="2">
                  <c:v>0.22601582997270955</c:v>
                </c:pt>
                <c:pt idx="3">
                  <c:v>0.22601582997270955</c:v>
                </c:pt>
                <c:pt idx="4">
                  <c:v>0.84382438684933447</c:v>
                </c:pt>
                <c:pt idx="5">
                  <c:v>1.1514495047403654</c:v>
                </c:pt>
              </c:numCache>
            </c:numRef>
          </c:xVal>
          <c:yVal>
            <c:numRef>
              <c:f>Graphs!graph_a_y_range_A</c:f>
              <c:numCache>
                <c:formatCode>0.00</c:formatCode>
                <c:ptCount val="6"/>
                <c:pt idx="0">
                  <c:v>67.662599999999998</c:v>
                </c:pt>
                <c:pt idx="1">
                  <c:v>72.876300000000001</c:v>
                </c:pt>
                <c:pt idx="2">
                  <c:v>72.876300000000001</c:v>
                </c:pt>
                <c:pt idx="3">
                  <c:v>72.876300000000001</c:v>
                </c:pt>
                <c:pt idx="4">
                  <c:v>74.253299999999996</c:v>
                </c:pt>
                <c:pt idx="5">
                  <c:v>75.255099999999999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17C-411E-8224-30975EADF8F8}"/>
            </c:ext>
          </c:extLst>
        </c:ser>
        <c:ser>
          <c:idx val="1"/>
          <c:order val="1"/>
          <c:tx>
            <c:strRef>
              <c:f>Graphs!graph_a_B_title</c:f>
              <c:strCache>
                <c:ptCount val="1"/>
                <c:pt idx="0">
                  <c:v>trisoup_raht_different_node_sizes</c:v>
                </c:pt>
              </c:strCache>
            </c:strRef>
          </c:tx>
          <c:xVal>
            <c:numRef>
              <c:f>Graphs!graph_a_x_range_B</c:f>
              <c:numCache>
                <c:formatCode>0.00</c:formatCode>
                <c:ptCount val="6"/>
                <c:pt idx="0">
                  <c:v>0.31164162425958297</c:v>
                </c:pt>
                <c:pt idx="1">
                  <c:v>0.46172787014354821</c:v>
                </c:pt>
                <c:pt idx="2">
                  <c:v>0.46172787014354821</c:v>
                </c:pt>
                <c:pt idx="3">
                  <c:v>0.46172787014354821</c:v>
                </c:pt>
                <c:pt idx="4">
                  <c:v>1.0441559435306924</c:v>
                </c:pt>
                <c:pt idx="5">
                  <c:v>1.1514495047403654</c:v>
                </c:pt>
              </c:numCache>
            </c:numRef>
          </c:xVal>
          <c:yVal>
            <c:numRef>
              <c:f>Graphs!graph_a_y_range_B</c:f>
              <c:numCache>
                <c:formatCode>0.00</c:formatCode>
                <c:ptCount val="6"/>
                <c:pt idx="0">
                  <c:v>68.0364</c:v>
                </c:pt>
                <c:pt idx="1">
                  <c:v>73.009699999999995</c:v>
                </c:pt>
                <c:pt idx="2">
                  <c:v>73.009699999999995</c:v>
                </c:pt>
                <c:pt idx="3">
                  <c:v>73.009699999999995</c:v>
                </c:pt>
                <c:pt idx="4">
                  <c:v>74.282799999999995</c:v>
                </c:pt>
                <c:pt idx="5">
                  <c:v>75.255099999999999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17C-411E-8224-30975EADF8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010001"/>
        <c:axId val="50010002"/>
      </c:scatterChart>
      <c:valAx>
        <c:axId val="50010001"/>
        <c:scaling>
          <c:orientation val="minMax"/>
        </c:scaling>
        <c:delete val="0"/>
        <c:axPos val="b"/>
        <c:title>
          <c:tx>
            <c:strRef>
              <c:f>Graphs!graph_a_x_title</c:f>
              <c:strCache>
                <c:ptCount val="1"/>
                <c:pt idx="0">
                  <c:v>Geometry Bits per input point</c:v>
                </c:pt>
              </c:strCache>
            </c:strRef>
          </c:tx>
          <c:overlay val="0"/>
          <c:txPr>
            <a:bodyPr/>
            <a:lstStyle/>
            <a:p>
              <a:pPr>
                <a:defRPr/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crossAx val="50010002"/>
        <c:crosses val="autoZero"/>
        <c:crossBetween val="midCat"/>
      </c:valAx>
      <c:valAx>
        <c:axId val="50010002"/>
        <c:scaling>
          <c:orientation val="minMax"/>
        </c:scaling>
        <c:delete val="0"/>
        <c:axPos val="l"/>
        <c:majorGridlines/>
        <c:title>
          <c:tx>
            <c:strRef>
              <c:f>Graphs!graph_a_y_title</c:f>
              <c:strCache>
                <c:ptCount val="1"/>
                <c:pt idx="0">
                  <c:v>D1 Geometry PSNR</c:v>
                </c:pt>
              </c:strCache>
            </c:strRef>
          </c:tx>
          <c:overlay val="0"/>
          <c:txPr>
            <a:bodyPr rot="-5400000" vert="horz"/>
            <a:lstStyle/>
            <a:p>
              <a:pPr>
                <a:defRPr/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crossAx val="50010001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strRef>
          <c:f>Graphs!graph_b_title</c:f>
          <c:strCache>
            <c:ptCount val="1"/>
            <c:pt idx="0">
              <c:v>D2 Geometry PSNR (Graph b)</c:v>
            </c:pt>
          </c:strCache>
        </c:strRef>
      </c:tx>
      <c:overlay val="0"/>
      <c:txPr>
        <a:bodyPr/>
        <a:lstStyle/>
        <a:p>
          <a:pPr>
            <a:defRPr/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Graphs!graph_b_A_title</c:f>
              <c:strCache>
                <c:ptCount val="1"/>
                <c:pt idx="0">
                  <c:v>trisoup_raht_same_node_size</c:v>
                </c:pt>
              </c:strCache>
            </c:strRef>
          </c:tx>
          <c:xVal>
            <c:numRef>
              <c:f>Graphs!graph_b_x_range_A</c:f>
              <c:numCache>
                <c:formatCode>0.00</c:formatCode>
                <c:ptCount val="6"/>
                <c:pt idx="0">
                  <c:v>6.0735582283337669E-2</c:v>
                </c:pt>
                <c:pt idx="1">
                  <c:v>0.22601582997270955</c:v>
                </c:pt>
                <c:pt idx="2">
                  <c:v>0.22601582997270955</c:v>
                </c:pt>
                <c:pt idx="3">
                  <c:v>0.22601582997270955</c:v>
                </c:pt>
                <c:pt idx="4">
                  <c:v>0.84382438684933447</c:v>
                </c:pt>
                <c:pt idx="5">
                  <c:v>1.1514495047403654</c:v>
                </c:pt>
              </c:numCache>
            </c:numRef>
          </c:xVal>
          <c:yVal>
            <c:numRef>
              <c:f>Graphs!graph_b_y_range_A</c:f>
              <c:numCache>
                <c:formatCode>0.00</c:formatCode>
                <c:ptCount val="6"/>
                <c:pt idx="0">
                  <c:v>69.959599999999995</c:v>
                </c:pt>
                <c:pt idx="1">
                  <c:v>76.0184</c:v>
                </c:pt>
                <c:pt idx="2">
                  <c:v>76.0184</c:v>
                </c:pt>
                <c:pt idx="3">
                  <c:v>76.0184</c:v>
                </c:pt>
                <c:pt idx="4">
                  <c:v>77.659000000000006</c:v>
                </c:pt>
                <c:pt idx="5">
                  <c:v>80.208500000000001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2D9-441E-8DB6-0309A69996AA}"/>
            </c:ext>
          </c:extLst>
        </c:ser>
        <c:ser>
          <c:idx val="1"/>
          <c:order val="1"/>
          <c:tx>
            <c:strRef>
              <c:f>Graphs!graph_b_B_title</c:f>
              <c:strCache>
                <c:ptCount val="1"/>
                <c:pt idx="0">
                  <c:v>trisoup_raht_different_node_sizes</c:v>
                </c:pt>
              </c:strCache>
            </c:strRef>
          </c:tx>
          <c:xVal>
            <c:numRef>
              <c:f>Graphs!graph_b_x_range_B</c:f>
              <c:numCache>
                <c:formatCode>0.00</c:formatCode>
                <c:ptCount val="6"/>
                <c:pt idx="0">
                  <c:v>0.31164162425958297</c:v>
                </c:pt>
                <c:pt idx="1">
                  <c:v>0.46172787014354821</c:v>
                </c:pt>
                <c:pt idx="2">
                  <c:v>0.46172787014354821</c:v>
                </c:pt>
                <c:pt idx="3">
                  <c:v>0.46172787014354821</c:v>
                </c:pt>
                <c:pt idx="4">
                  <c:v>1.0441559435306924</c:v>
                </c:pt>
                <c:pt idx="5">
                  <c:v>1.1514495047403654</c:v>
                </c:pt>
              </c:numCache>
            </c:numRef>
          </c:xVal>
          <c:yVal>
            <c:numRef>
              <c:f>Graphs!graph_b_y_range_B</c:f>
              <c:numCache>
                <c:formatCode>0.00</c:formatCode>
                <c:ptCount val="6"/>
                <c:pt idx="0">
                  <c:v>70.530799999999999</c:v>
                </c:pt>
                <c:pt idx="1">
                  <c:v>76.165400000000005</c:v>
                </c:pt>
                <c:pt idx="2">
                  <c:v>76.165400000000005</c:v>
                </c:pt>
                <c:pt idx="3">
                  <c:v>76.165400000000005</c:v>
                </c:pt>
                <c:pt idx="4">
                  <c:v>77.598200000000006</c:v>
                </c:pt>
                <c:pt idx="5">
                  <c:v>80.208500000000001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2D9-441E-8DB6-0309A6999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020001"/>
        <c:axId val="50020002"/>
      </c:scatterChart>
      <c:valAx>
        <c:axId val="50020001"/>
        <c:scaling>
          <c:orientation val="minMax"/>
        </c:scaling>
        <c:delete val="0"/>
        <c:axPos val="b"/>
        <c:title>
          <c:tx>
            <c:strRef>
              <c:f>Graphs!graph_b_x_title</c:f>
              <c:strCache>
                <c:ptCount val="1"/>
                <c:pt idx="0">
                  <c:v>Geometry Bits per input point</c:v>
                </c:pt>
              </c:strCache>
            </c:strRef>
          </c:tx>
          <c:overlay val="0"/>
          <c:txPr>
            <a:bodyPr/>
            <a:lstStyle/>
            <a:p>
              <a:pPr>
                <a:defRPr/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crossAx val="50020002"/>
        <c:crosses val="autoZero"/>
        <c:crossBetween val="midCat"/>
      </c:valAx>
      <c:valAx>
        <c:axId val="50020002"/>
        <c:scaling>
          <c:orientation val="minMax"/>
        </c:scaling>
        <c:delete val="0"/>
        <c:axPos val="l"/>
        <c:majorGridlines/>
        <c:title>
          <c:tx>
            <c:strRef>
              <c:f>Graphs!graph_b_y_title</c:f>
              <c:strCache>
                <c:ptCount val="1"/>
                <c:pt idx="0">
                  <c:v>D2 Geometry PSNR</c:v>
                </c:pt>
              </c:strCache>
            </c:strRef>
          </c:tx>
          <c:overlay val="0"/>
          <c:txPr>
            <a:bodyPr rot="-5400000" vert="horz"/>
            <a:lstStyle/>
            <a:p>
              <a:pPr>
                <a:defRPr/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crossAx val="50020001"/>
        <c:crosses val="autoZero"/>
        <c:crossBetween val="midCat"/>
      </c:valAx>
    </c:plotArea>
    <c:legend>
      <c:legendPos val="b"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83165B-DD39-4368-975D-446034EB32DE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C48E8-A477-4FC2-87FA-33ECD725D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500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C358-3756-4E99-A1D8-B3479A8D8E6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82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94CB1-DCEE-4DCC-ACBA-B4E1A16C03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6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00339-BC35-4835-AD67-003C8B0C36C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3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DE5E-5B9C-4886-8062-BF373CCCD52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正方形/長方形 15"/>
          <p:cNvSpPr/>
          <p:nvPr userDrawn="1"/>
        </p:nvSpPr>
        <p:spPr>
          <a:xfrm>
            <a:off x="0" y="6324600"/>
            <a:ext cx="12192000" cy="546100"/>
          </a:xfrm>
          <a:prstGeom prst="rect">
            <a:avLst/>
          </a:prstGeom>
          <a:solidFill>
            <a:srgbClr val="003366"/>
          </a:solidFill>
          <a:ln w="28575" cap="flat" cmpd="sng" algn="ctr">
            <a:noFill/>
            <a:prstDash val="solid"/>
          </a:ln>
          <a:effectLst/>
        </p:spPr>
        <p:txBody>
          <a:bodyPr lIns="137050" tIns="68525" rIns="137050" bIns="68525" rtlCol="0" anchor="ctr"/>
          <a:lstStyle/>
          <a:p>
            <a:pPr algn="ctr" defTabSz="1632680">
              <a:defRPr/>
            </a:pPr>
            <a:endParaRPr kumimoji="1" lang="ja-JP" altLang="en-US" sz="1300" kern="0">
              <a:solidFill>
                <a:srgbClr val="FFFFFF"/>
              </a:solidFill>
              <a:latin typeface="Candara"/>
            </a:endParaRPr>
          </a:p>
        </p:txBody>
      </p:sp>
      <p:cxnSp>
        <p:nvCxnSpPr>
          <p:cNvPr id="28" name="直線コネクタ 20"/>
          <p:cNvCxnSpPr/>
          <p:nvPr userDrawn="1"/>
        </p:nvCxnSpPr>
        <p:spPr>
          <a:xfrm>
            <a:off x="2711033" y="6398887"/>
            <a:ext cx="0" cy="323961"/>
          </a:xfrm>
          <a:prstGeom prst="line">
            <a:avLst/>
          </a:prstGeom>
          <a:noFill/>
          <a:ln w="3175" cap="flat" cmpd="sng" algn="ctr">
            <a:solidFill>
              <a:srgbClr val="FFFFFF"/>
            </a:solidFill>
            <a:prstDash val="solid"/>
          </a:ln>
          <a:effectLst/>
        </p:spPr>
      </p:cxnSp>
      <p:sp>
        <p:nvSpPr>
          <p:cNvPr id="16" name="フッター プレースホルダー 3"/>
          <p:cNvSpPr txBox="1">
            <a:spLocks/>
          </p:cNvSpPr>
          <p:nvPr userDrawn="1"/>
        </p:nvSpPr>
        <p:spPr>
          <a:xfrm>
            <a:off x="2947982" y="6431787"/>
            <a:ext cx="4343232" cy="323925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defPPr>
              <a:defRPr lang="ja-JP"/>
            </a:defPPr>
            <a:lvl1pPr marL="0" algn="l" defTabSz="1089325" rtl="0" eaLnBrk="1" latinLnBrk="0" hangingPunct="1">
              <a:defRPr kumimoji="1"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466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89325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3398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7864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23312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7974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812637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57299" algn="l" defTabSz="1089325" rtl="0" eaLnBrk="1" latinLnBrk="0" hangingPunct="1"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500" dirty="0">
                <a:latin typeface="Candara"/>
                <a:ea typeface="メイリオ" pitchFamily="50" charset="-128"/>
                <a:cs typeface="メイリオ" pitchFamily="50" charset="-128"/>
              </a:rPr>
              <a:t> </a:t>
            </a:r>
            <a:r>
              <a:rPr lang="it-IT" altLang="ja-JP" sz="1500" dirty="0">
                <a:latin typeface="Candara"/>
                <a:ea typeface="メイリオ" pitchFamily="50" charset="-128"/>
                <a:cs typeface="メイリオ" pitchFamily="50" charset="-128"/>
              </a:rPr>
              <a:t>R&amp;D Center San Jose Laboratory      </a:t>
            </a:r>
            <a:r>
              <a:rPr lang="en-US" altLang="ja-JP" sz="1500" dirty="0">
                <a:latin typeface="Candara"/>
                <a:ea typeface="メイリオ" pitchFamily="50" charset="-128"/>
                <a:cs typeface="メイリオ" pitchFamily="50" charset="-128"/>
              </a:rPr>
              <a:t>© Copyright 2020</a:t>
            </a:r>
          </a:p>
        </p:txBody>
      </p:sp>
      <p:grpSp>
        <p:nvGrpSpPr>
          <p:cNvPr id="17" name="Group 16"/>
          <p:cNvGrpSpPr>
            <a:grpSpLocks noChangeAspect="1"/>
          </p:cNvGrpSpPr>
          <p:nvPr userDrawn="1"/>
        </p:nvGrpSpPr>
        <p:grpSpPr>
          <a:xfrm>
            <a:off x="355679" y="6482000"/>
            <a:ext cx="1374426" cy="241891"/>
            <a:chOff x="-1676400" y="1200150"/>
            <a:chExt cx="6350001" cy="1117600"/>
          </a:xfrm>
          <a:solidFill>
            <a:srgbClr val="FFFFFF"/>
          </a:solidFill>
        </p:grpSpPr>
        <p:sp>
          <p:nvSpPr>
            <p:cNvPr id="18" name="Freeform 10"/>
            <p:cNvSpPr>
              <a:spLocks noEditPoints="1"/>
            </p:cNvSpPr>
            <p:nvPr userDrawn="1"/>
          </p:nvSpPr>
          <p:spPr bwMode="auto">
            <a:xfrm>
              <a:off x="-160338" y="1200150"/>
              <a:ext cx="1490663" cy="1117600"/>
            </a:xfrm>
            <a:custGeom>
              <a:avLst/>
              <a:gdLst>
                <a:gd name="T0" fmla="*/ 424 w 939"/>
                <a:gd name="T1" fmla="*/ 94 h 704"/>
                <a:gd name="T2" fmla="*/ 341 w 939"/>
                <a:gd name="T3" fmla="*/ 118 h 704"/>
                <a:gd name="T4" fmla="*/ 271 w 939"/>
                <a:gd name="T5" fmla="*/ 167 h 704"/>
                <a:gd name="T6" fmla="*/ 218 w 939"/>
                <a:gd name="T7" fmla="*/ 249 h 704"/>
                <a:gd name="T8" fmla="*/ 200 w 939"/>
                <a:gd name="T9" fmla="*/ 351 h 704"/>
                <a:gd name="T10" fmla="*/ 218 w 939"/>
                <a:gd name="T11" fmla="*/ 451 h 704"/>
                <a:gd name="T12" fmla="*/ 271 w 939"/>
                <a:gd name="T13" fmla="*/ 535 h 704"/>
                <a:gd name="T14" fmla="*/ 341 w 939"/>
                <a:gd name="T15" fmla="*/ 582 h 704"/>
                <a:gd name="T16" fmla="*/ 424 w 939"/>
                <a:gd name="T17" fmla="*/ 608 h 704"/>
                <a:gd name="T18" fmla="*/ 514 w 939"/>
                <a:gd name="T19" fmla="*/ 608 h 704"/>
                <a:gd name="T20" fmla="*/ 598 w 939"/>
                <a:gd name="T21" fmla="*/ 584 h 704"/>
                <a:gd name="T22" fmla="*/ 667 w 939"/>
                <a:gd name="T23" fmla="*/ 535 h 704"/>
                <a:gd name="T24" fmla="*/ 722 w 939"/>
                <a:gd name="T25" fmla="*/ 451 h 704"/>
                <a:gd name="T26" fmla="*/ 741 w 939"/>
                <a:gd name="T27" fmla="*/ 351 h 704"/>
                <a:gd name="T28" fmla="*/ 722 w 939"/>
                <a:gd name="T29" fmla="*/ 249 h 704"/>
                <a:gd name="T30" fmla="*/ 667 w 939"/>
                <a:gd name="T31" fmla="*/ 167 h 704"/>
                <a:gd name="T32" fmla="*/ 598 w 939"/>
                <a:gd name="T33" fmla="*/ 118 h 704"/>
                <a:gd name="T34" fmla="*/ 514 w 939"/>
                <a:gd name="T35" fmla="*/ 94 h 704"/>
                <a:gd name="T36" fmla="*/ 469 w 939"/>
                <a:gd name="T37" fmla="*/ 0 h 704"/>
                <a:gd name="T38" fmla="*/ 612 w 939"/>
                <a:gd name="T39" fmla="*/ 12 h 704"/>
                <a:gd name="T40" fmla="*/ 737 w 939"/>
                <a:gd name="T41" fmla="*/ 53 h 704"/>
                <a:gd name="T42" fmla="*/ 839 w 939"/>
                <a:gd name="T43" fmla="*/ 122 h 704"/>
                <a:gd name="T44" fmla="*/ 904 w 939"/>
                <a:gd name="T45" fmla="*/ 206 h 704"/>
                <a:gd name="T46" fmla="*/ 935 w 939"/>
                <a:gd name="T47" fmla="*/ 300 h 704"/>
                <a:gd name="T48" fmla="*/ 935 w 939"/>
                <a:gd name="T49" fmla="*/ 400 h 704"/>
                <a:gd name="T50" fmla="*/ 902 w 939"/>
                <a:gd name="T51" fmla="*/ 496 h 704"/>
                <a:gd name="T52" fmla="*/ 839 w 939"/>
                <a:gd name="T53" fmla="*/ 580 h 704"/>
                <a:gd name="T54" fmla="*/ 737 w 939"/>
                <a:gd name="T55" fmla="*/ 647 h 704"/>
                <a:gd name="T56" fmla="*/ 610 w 939"/>
                <a:gd name="T57" fmla="*/ 690 h 704"/>
                <a:gd name="T58" fmla="*/ 469 w 939"/>
                <a:gd name="T59" fmla="*/ 704 h 704"/>
                <a:gd name="T60" fmla="*/ 331 w 939"/>
                <a:gd name="T61" fmla="*/ 690 h 704"/>
                <a:gd name="T62" fmla="*/ 204 w 939"/>
                <a:gd name="T63" fmla="*/ 647 h 704"/>
                <a:gd name="T64" fmla="*/ 100 w 939"/>
                <a:gd name="T65" fmla="*/ 580 h 704"/>
                <a:gd name="T66" fmla="*/ 37 w 939"/>
                <a:gd name="T67" fmla="*/ 498 h 704"/>
                <a:gd name="T68" fmla="*/ 4 w 939"/>
                <a:gd name="T69" fmla="*/ 402 h 704"/>
                <a:gd name="T70" fmla="*/ 4 w 939"/>
                <a:gd name="T71" fmla="*/ 300 h 704"/>
                <a:gd name="T72" fmla="*/ 37 w 939"/>
                <a:gd name="T73" fmla="*/ 204 h 704"/>
                <a:gd name="T74" fmla="*/ 100 w 939"/>
                <a:gd name="T75" fmla="*/ 122 h 704"/>
                <a:gd name="T76" fmla="*/ 202 w 939"/>
                <a:gd name="T77" fmla="*/ 57 h 704"/>
                <a:gd name="T78" fmla="*/ 331 w 939"/>
                <a:gd name="T79" fmla="*/ 14 h 704"/>
                <a:gd name="T80" fmla="*/ 469 w 939"/>
                <a:gd name="T81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39" h="704">
                  <a:moveTo>
                    <a:pt x="469" y="92"/>
                  </a:moveTo>
                  <a:lnTo>
                    <a:pt x="424" y="94"/>
                  </a:lnTo>
                  <a:lnTo>
                    <a:pt x="382" y="104"/>
                  </a:lnTo>
                  <a:lnTo>
                    <a:pt x="341" y="118"/>
                  </a:lnTo>
                  <a:lnTo>
                    <a:pt x="304" y="141"/>
                  </a:lnTo>
                  <a:lnTo>
                    <a:pt x="271" y="167"/>
                  </a:lnTo>
                  <a:lnTo>
                    <a:pt x="241" y="206"/>
                  </a:lnTo>
                  <a:lnTo>
                    <a:pt x="218" y="249"/>
                  </a:lnTo>
                  <a:lnTo>
                    <a:pt x="204" y="298"/>
                  </a:lnTo>
                  <a:lnTo>
                    <a:pt x="200" y="351"/>
                  </a:lnTo>
                  <a:lnTo>
                    <a:pt x="204" y="402"/>
                  </a:lnTo>
                  <a:lnTo>
                    <a:pt x="218" y="451"/>
                  </a:lnTo>
                  <a:lnTo>
                    <a:pt x="241" y="496"/>
                  </a:lnTo>
                  <a:lnTo>
                    <a:pt x="271" y="535"/>
                  </a:lnTo>
                  <a:lnTo>
                    <a:pt x="304" y="561"/>
                  </a:lnTo>
                  <a:lnTo>
                    <a:pt x="341" y="582"/>
                  </a:lnTo>
                  <a:lnTo>
                    <a:pt x="382" y="598"/>
                  </a:lnTo>
                  <a:lnTo>
                    <a:pt x="424" y="608"/>
                  </a:lnTo>
                  <a:lnTo>
                    <a:pt x="469" y="610"/>
                  </a:lnTo>
                  <a:lnTo>
                    <a:pt x="514" y="608"/>
                  </a:lnTo>
                  <a:lnTo>
                    <a:pt x="559" y="598"/>
                  </a:lnTo>
                  <a:lnTo>
                    <a:pt x="598" y="584"/>
                  </a:lnTo>
                  <a:lnTo>
                    <a:pt x="635" y="561"/>
                  </a:lnTo>
                  <a:lnTo>
                    <a:pt x="667" y="535"/>
                  </a:lnTo>
                  <a:lnTo>
                    <a:pt x="700" y="496"/>
                  </a:lnTo>
                  <a:lnTo>
                    <a:pt x="722" y="451"/>
                  </a:lnTo>
                  <a:lnTo>
                    <a:pt x="737" y="404"/>
                  </a:lnTo>
                  <a:lnTo>
                    <a:pt x="741" y="351"/>
                  </a:lnTo>
                  <a:lnTo>
                    <a:pt x="737" y="298"/>
                  </a:lnTo>
                  <a:lnTo>
                    <a:pt x="722" y="249"/>
                  </a:lnTo>
                  <a:lnTo>
                    <a:pt x="700" y="206"/>
                  </a:lnTo>
                  <a:lnTo>
                    <a:pt x="667" y="167"/>
                  </a:lnTo>
                  <a:lnTo>
                    <a:pt x="635" y="141"/>
                  </a:lnTo>
                  <a:lnTo>
                    <a:pt x="598" y="118"/>
                  </a:lnTo>
                  <a:lnTo>
                    <a:pt x="559" y="104"/>
                  </a:lnTo>
                  <a:lnTo>
                    <a:pt x="514" y="94"/>
                  </a:lnTo>
                  <a:lnTo>
                    <a:pt x="469" y="92"/>
                  </a:lnTo>
                  <a:close/>
                  <a:moveTo>
                    <a:pt x="469" y="0"/>
                  </a:moveTo>
                  <a:lnTo>
                    <a:pt x="545" y="2"/>
                  </a:lnTo>
                  <a:lnTo>
                    <a:pt x="612" y="12"/>
                  </a:lnTo>
                  <a:lnTo>
                    <a:pt x="678" y="28"/>
                  </a:lnTo>
                  <a:lnTo>
                    <a:pt x="737" y="53"/>
                  </a:lnTo>
                  <a:lnTo>
                    <a:pt x="790" y="84"/>
                  </a:lnTo>
                  <a:lnTo>
                    <a:pt x="839" y="122"/>
                  </a:lnTo>
                  <a:lnTo>
                    <a:pt x="876" y="161"/>
                  </a:lnTo>
                  <a:lnTo>
                    <a:pt x="904" y="206"/>
                  </a:lnTo>
                  <a:lnTo>
                    <a:pt x="923" y="251"/>
                  </a:lnTo>
                  <a:lnTo>
                    <a:pt x="935" y="300"/>
                  </a:lnTo>
                  <a:lnTo>
                    <a:pt x="939" y="351"/>
                  </a:lnTo>
                  <a:lnTo>
                    <a:pt x="935" y="400"/>
                  </a:lnTo>
                  <a:lnTo>
                    <a:pt x="923" y="449"/>
                  </a:lnTo>
                  <a:lnTo>
                    <a:pt x="902" y="496"/>
                  </a:lnTo>
                  <a:lnTo>
                    <a:pt x="876" y="541"/>
                  </a:lnTo>
                  <a:lnTo>
                    <a:pt x="839" y="580"/>
                  </a:lnTo>
                  <a:lnTo>
                    <a:pt x="792" y="617"/>
                  </a:lnTo>
                  <a:lnTo>
                    <a:pt x="737" y="647"/>
                  </a:lnTo>
                  <a:lnTo>
                    <a:pt x="678" y="672"/>
                  </a:lnTo>
                  <a:lnTo>
                    <a:pt x="610" y="690"/>
                  </a:lnTo>
                  <a:lnTo>
                    <a:pt x="541" y="700"/>
                  </a:lnTo>
                  <a:lnTo>
                    <a:pt x="469" y="704"/>
                  </a:lnTo>
                  <a:lnTo>
                    <a:pt x="398" y="700"/>
                  </a:lnTo>
                  <a:lnTo>
                    <a:pt x="331" y="690"/>
                  </a:lnTo>
                  <a:lnTo>
                    <a:pt x="265" y="672"/>
                  </a:lnTo>
                  <a:lnTo>
                    <a:pt x="204" y="647"/>
                  </a:lnTo>
                  <a:lnTo>
                    <a:pt x="149" y="617"/>
                  </a:lnTo>
                  <a:lnTo>
                    <a:pt x="100" y="580"/>
                  </a:lnTo>
                  <a:lnTo>
                    <a:pt x="63" y="541"/>
                  </a:lnTo>
                  <a:lnTo>
                    <a:pt x="37" y="498"/>
                  </a:lnTo>
                  <a:lnTo>
                    <a:pt x="16" y="451"/>
                  </a:lnTo>
                  <a:lnTo>
                    <a:pt x="4" y="402"/>
                  </a:lnTo>
                  <a:lnTo>
                    <a:pt x="0" y="351"/>
                  </a:lnTo>
                  <a:lnTo>
                    <a:pt x="4" y="300"/>
                  </a:lnTo>
                  <a:lnTo>
                    <a:pt x="16" y="251"/>
                  </a:lnTo>
                  <a:lnTo>
                    <a:pt x="37" y="204"/>
                  </a:lnTo>
                  <a:lnTo>
                    <a:pt x="65" y="161"/>
                  </a:lnTo>
                  <a:lnTo>
                    <a:pt x="100" y="122"/>
                  </a:lnTo>
                  <a:lnTo>
                    <a:pt x="147" y="88"/>
                  </a:lnTo>
                  <a:lnTo>
                    <a:pt x="202" y="57"/>
                  </a:lnTo>
                  <a:lnTo>
                    <a:pt x="265" y="33"/>
                  </a:lnTo>
                  <a:lnTo>
                    <a:pt x="331" y="14"/>
                  </a:lnTo>
                  <a:lnTo>
                    <a:pt x="400" y="4"/>
                  </a:lnTo>
                  <a:lnTo>
                    <a:pt x="469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632680">
                <a:defRPr/>
              </a:pPr>
              <a:endParaRPr kumimoji="1" lang="en-US" sz="3100" kern="0">
                <a:solidFill>
                  <a:srgbClr val="FFFFFF"/>
                </a:solidFill>
                <a:latin typeface="Candara"/>
              </a:endParaRPr>
            </a:p>
          </p:txBody>
        </p:sp>
        <p:sp>
          <p:nvSpPr>
            <p:cNvPr id="19" name="Freeform 11"/>
            <p:cNvSpPr>
              <a:spLocks/>
            </p:cNvSpPr>
            <p:nvPr userDrawn="1"/>
          </p:nvSpPr>
          <p:spPr bwMode="auto">
            <a:xfrm>
              <a:off x="-1676400" y="1200150"/>
              <a:ext cx="1285875" cy="1108075"/>
            </a:xfrm>
            <a:custGeom>
              <a:avLst/>
              <a:gdLst>
                <a:gd name="T0" fmla="*/ 492 w 810"/>
                <a:gd name="T1" fmla="*/ 12 h 698"/>
                <a:gd name="T2" fmla="*/ 628 w 810"/>
                <a:gd name="T3" fmla="*/ 53 h 698"/>
                <a:gd name="T4" fmla="*/ 665 w 810"/>
                <a:gd name="T5" fmla="*/ 69 h 698"/>
                <a:gd name="T6" fmla="*/ 675 w 810"/>
                <a:gd name="T7" fmla="*/ 63 h 698"/>
                <a:gd name="T8" fmla="*/ 677 w 810"/>
                <a:gd name="T9" fmla="*/ 30 h 698"/>
                <a:gd name="T10" fmla="*/ 688 w 810"/>
                <a:gd name="T11" fmla="*/ 245 h 698"/>
                <a:gd name="T12" fmla="*/ 651 w 810"/>
                <a:gd name="T13" fmla="*/ 175 h 698"/>
                <a:gd name="T14" fmla="*/ 587 w 810"/>
                <a:gd name="T15" fmla="*/ 133 h 698"/>
                <a:gd name="T16" fmla="*/ 443 w 810"/>
                <a:gd name="T17" fmla="*/ 96 h 698"/>
                <a:gd name="T18" fmla="*/ 296 w 810"/>
                <a:gd name="T19" fmla="*/ 100 h 698"/>
                <a:gd name="T20" fmla="*/ 200 w 810"/>
                <a:gd name="T21" fmla="*/ 128 h 698"/>
                <a:gd name="T22" fmla="*/ 167 w 810"/>
                <a:gd name="T23" fmla="*/ 180 h 698"/>
                <a:gd name="T24" fmla="*/ 191 w 810"/>
                <a:gd name="T25" fmla="*/ 218 h 698"/>
                <a:gd name="T26" fmla="*/ 273 w 810"/>
                <a:gd name="T27" fmla="*/ 237 h 698"/>
                <a:gd name="T28" fmla="*/ 400 w 810"/>
                <a:gd name="T29" fmla="*/ 249 h 698"/>
                <a:gd name="T30" fmla="*/ 510 w 810"/>
                <a:gd name="T31" fmla="*/ 263 h 698"/>
                <a:gd name="T32" fmla="*/ 618 w 810"/>
                <a:gd name="T33" fmla="*/ 284 h 698"/>
                <a:gd name="T34" fmla="*/ 696 w 810"/>
                <a:gd name="T35" fmla="*/ 310 h 698"/>
                <a:gd name="T36" fmla="*/ 769 w 810"/>
                <a:gd name="T37" fmla="*/ 365 h 698"/>
                <a:gd name="T38" fmla="*/ 806 w 810"/>
                <a:gd name="T39" fmla="*/ 443 h 698"/>
                <a:gd name="T40" fmla="*/ 798 w 810"/>
                <a:gd name="T41" fmla="*/ 543 h 698"/>
                <a:gd name="T42" fmla="*/ 759 w 810"/>
                <a:gd name="T43" fmla="*/ 600 h 698"/>
                <a:gd name="T44" fmla="*/ 667 w 810"/>
                <a:gd name="T45" fmla="*/ 655 h 698"/>
                <a:gd name="T46" fmla="*/ 571 w 810"/>
                <a:gd name="T47" fmla="*/ 684 h 698"/>
                <a:gd name="T48" fmla="*/ 430 w 810"/>
                <a:gd name="T49" fmla="*/ 698 h 698"/>
                <a:gd name="T50" fmla="*/ 318 w 810"/>
                <a:gd name="T51" fmla="*/ 686 h 698"/>
                <a:gd name="T52" fmla="*/ 210 w 810"/>
                <a:gd name="T53" fmla="*/ 659 h 698"/>
                <a:gd name="T54" fmla="*/ 138 w 810"/>
                <a:gd name="T55" fmla="*/ 633 h 698"/>
                <a:gd name="T56" fmla="*/ 124 w 810"/>
                <a:gd name="T57" fmla="*/ 633 h 698"/>
                <a:gd name="T58" fmla="*/ 118 w 810"/>
                <a:gd name="T59" fmla="*/ 639 h 698"/>
                <a:gd name="T60" fmla="*/ 118 w 810"/>
                <a:gd name="T61" fmla="*/ 678 h 698"/>
                <a:gd name="T62" fmla="*/ 108 w 810"/>
                <a:gd name="T63" fmla="*/ 431 h 698"/>
                <a:gd name="T64" fmla="*/ 130 w 810"/>
                <a:gd name="T65" fmla="*/ 500 h 698"/>
                <a:gd name="T66" fmla="*/ 212 w 810"/>
                <a:gd name="T67" fmla="*/ 563 h 698"/>
                <a:gd name="T68" fmla="*/ 300 w 810"/>
                <a:gd name="T69" fmla="*/ 590 h 698"/>
                <a:gd name="T70" fmla="*/ 428 w 810"/>
                <a:gd name="T71" fmla="*/ 606 h 698"/>
                <a:gd name="T72" fmla="*/ 557 w 810"/>
                <a:gd name="T73" fmla="*/ 590 h 698"/>
                <a:gd name="T74" fmla="*/ 596 w 810"/>
                <a:gd name="T75" fmla="*/ 576 h 698"/>
                <a:gd name="T76" fmla="*/ 628 w 810"/>
                <a:gd name="T77" fmla="*/ 551 h 698"/>
                <a:gd name="T78" fmla="*/ 639 w 810"/>
                <a:gd name="T79" fmla="*/ 492 h 698"/>
                <a:gd name="T80" fmla="*/ 602 w 810"/>
                <a:gd name="T81" fmla="*/ 459 h 698"/>
                <a:gd name="T82" fmla="*/ 549 w 810"/>
                <a:gd name="T83" fmla="*/ 445 h 698"/>
                <a:gd name="T84" fmla="*/ 430 w 810"/>
                <a:gd name="T85" fmla="*/ 431 h 698"/>
                <a:gd name="T86" fmla="*/ 287 w 810"/>
                <a:gd name="T87" fmla="*/ 414 h 698"/>
                <a:gd name="T88" fmla="*/ 183 w 810"/>
                <a:gd name="T89" fmla="*/ 396 h 698"/>
                <a:gd name="T90" fmla="*/ 79 w 810"/>
                <a:gd name="T91" fmla="*/ 355 h 698"/>
                <a:gd name="T92" fmla="*/ 42 w 810"/>
                <a:gd name="T93" fmla="*/ 325 h 698"/>
                <a:gd name="T94" fmla="*/ 12 w 810"/>
                <a:gd name="T95" fmla="*/ 273 h 698"/>
                <a:gd name="T96" fmla="*/ 4 w 810"/>
                <a:gd name="T97" fmla="*/ 171 h 698"/>
                <a:gd name="T98" fmla="*/ 63 w 810"/>
                <a:gd name="T99" fmla="*/ 86 h 698"/>
                <a:gd name="T100" fmla="*/ 183 w 810"/>
                <a:gd name="T101" fmla="*/ 26 h 698"/>
                <a:gd name="T102" fmla="*/ 365 w 810"/>
                <a:gd name="T103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10" h="698">
                  <a:moveTo>
                    <a:pt x="365" y="0"/>
                  </a:moveTo>
                  <a:lnTo>
                    <a:pt x="432" y="4"/>
                  </a:lnTo>
                  <a:lnTo>
                    <a:pt x="492" y="12"/>
                  </a:lnTo>
                  <a:lnTo>
                    <a:pt x="547" y="24"/>
                  </a:lnTo>
                  <a:lnTo>
                    <a:pt x="592" y="39"/>
                  </a:lnTo>
                  <a:lnTo>
                    <a:pt x="628" y="53"/>
                  </a:lnTo>
                  <a:lnTo>
                    <a:pt x="653" y="65"/>
                  </a:lnTo>
                  <a:lnTo>
                    <a:pt x="659" y="67"/>
                  </a:lnTo>
                  <a:lnTo>
                    <a:pt x="665" y="69"/>
                  </a:lnTo>
                  <a:lnTo>
                    <a:pt x="669" y="67"/>
                  </a:lnTo>
                  <a:lnTo>
                    <a:pt x="673" y="65"/>
                  </a:lnTo>
                  <a:lnTo>
                    <a:pt x="675" y="63"/>
                  </a:lnTo>
                  <a:lnTo>
                    <a:pt x="677" y="59"/>
                  </a:lnTo>
                  <a:lnTo>
                    <a:pt x="677" y="55"/>
                  </a:lnTo>
                  <a:lnTo>
                    <a:pt x="677" y="30"/>
                  </a:lnTo>
                  <a:lnTo>
                    <a:pt x="765" y="30"/>
                  </a:lnTo>
                  <a:lnTo>
                    <a:pt x="765" y="245"/>
                  </a:lnTo>
                  <a:lnTo>
                    <a:pt x="688" y="245"/>
                  </a:lnTo>
                  <a:lnTo>
                    <a:pt x="677" y="218"/>
                  </a:lnTo>
                  <a:lnTo>
                    <a:pt x="665" y="194"/>
                  </a:lnTo>
                  <a:lnTo>
                    <a:pt x="651" y="175"/>
                  </a:lnTo>
                  <a:lnTo>
                    <a:pt x="639" y="163"/>
                  </a:lnTo>
                  <a:lnTo>
                    <a:pt x="614" y="147"/>
                  </a:lnTo>
                  <a:lnTo>
                    <a:pt x="587" y="133"/>
                  </a:lnTo>
                  <a:lnTo>
                    <a:pt x="549" y="118"/>
                  </a:lnTo>
                  <a:lnTo>
                    <a:pt x="500" y="106"/>
                  </a:lnTo>
                  <a:lnTo>
                    <a:pt x="443" y="96"/>
                  </a:lnTo>
                  <a:lnTo>
                    <a:pt x="379" y="94"/>
                  </a:lnTo>
                  <a:lnTo>
                    <a:pt x="336" y="94"/>
                  </a:lnTo>
                  <a:lnTo>
                    <a:pt x="296" y="100"/>
                  </a:lnTo>
                  <a:lnTo>
                    <a:pt x="257" y="106"/>
                  </a:lnTo>
                  <a:lnTo>
                    <a:pt x="224" y="116"/>
                  </a:lnTo>
                  <a:lnTo>
                    <a:pt x="200" y="128"/>
                  </a:lnTo>
                  <a:lnTo>
                    <a:pt x="181" y="143"/>
                  </a:lnTo>
                  <a:lnTo>
                    <a:pt x="171" y="161"/>
                  </a:lnTo>
                  <a:lnTo>
                    <a:pt x="167" y="180"/>
                  </a:lnTo>
                  <a:lnTo>
                    <a:pt x="171" y="198"/>
                  </a:lnTo>
                  <a:lnTo>
                    <a:pt x="181" y="210"/>
                  </a:lnTo>
                  <a:lnTo>
                    <a:pt x="191" y="218"/>
                  </a:lnTo>
                  <a:lnTo>
                    <a:pt x="204" y="224"/>
                  </a:lnTo>
                  <a:lnTo>
                    <a:pt x="232" y="231"/>
                  </a:lnTo>
                  <a:lnTo>
                    <a:pt x="273" y="237"/>
                  </a:lnTo>
                  <a:lnTo>
                    <a:pt x="316" y="241"/>
                  </a:lnTo>
                  <a:lnTo>
                    <a:pt x="361" y="247"/>
                  </a:lnTo>
                  <a:lnTo>
                    <a:pt x="400" y="249"/>
                  </a:lnTo>
                  <a:lnTo>
                    <a:pt x="430" y="253"/>
                  </a:lnTo>
                  <a:lnTo>
                    <a:pt x="469" y="259"/>
                  </a:lnTo>
                  <a:lnTo>
                    <a:pt x="510" y="263"/>
                  </a:lnTo>
                  <a:lnTo>
                    <a:pt x="551" y="269"/>
                  </a:lnTo>
                  <a:lnTo>
                    <a:pt x="587" y="278"/>
                  </a:lnTo>
                  <a:lnTo>
                    <a:pt x="618" y="284"/>
                  </a:lnTo>
                  <a:lnTo>
                    <a:pt x="645" y="292"/>
                  </a:lnTo>
                  <a:lnTo>
                    <a:pt x="671" y="300"/>
                  </a:lnTo>
                  <a:lnTo>
                    <a:pt x="696" y="310"/>
                  </a:lnTo>
                  <a:lnTo>
                    <a:pt x="728" y="329"/>
                  </a:lnTo>
                  <a:lnTo>
                    <a:pt x="759" y="353"/>
                  </a:lnTo>
                  <a:lnTo>
                    <a:pt x="769" y="365"/>
                  </a:lnTo>
                  <a:lnTo>
                    <a:pt x="783" y="384"/>
                  </a:lnTo>
                  <a:lnTo>
                    <a:pt x="796" y="410"/>
                  </a:lnTo>
                  <a:lnTo>
                    <a:pt x="806" y="443"/>
                  </a:lnTo>
                  <a:lnTo>
                    <a:pt x="810" y="482"/>
                  </a:lnTo>
                  <a:lnTo>
                    <a:pt x="806" y="514"/>
                  </a:lnTo>
                  <a:lnTo>
                    <a:pt x="798" y="543"/>
                  </a:lnTo>
                  <a:lnTo>
                    <a:pt x="785" y="568"/>
                  </a:lnTo>
                  <a:lnTo>
                    <a:pt x="771" y="586"/>
                  </a:lnTo>
                  <a:lnTo>
                    <a:pt x="759" y="600"/>
                  </a:lnTo>
                  <a:lnTo>
                    <a:pt x="747" y="610"/>
                  </a:lnTo>
                  <a:lnTo>
                    <a:pt x="708" y="637"/>
                  </a:lnTo>
                  <a:lnTo>
                    <a:pt x="667" y="655"/>
                  </a:lnTo>
                  <a:lnTo>
                    <a:pt x="628" y="670"/>
                  </a:lnTo>
                  <a:lnTo>
                    <a:pt x="604" y="676"/>
                  </a:lnTo>
                  <a:lnTo>
                    <a:pt x="571" y="684"/>
                  </a:lnTo>
                  <a:lnTo>
                    <a:pt x="534" y="690"/>
                  </a:lnTo>
                  <a:lnTo>
                    <a:pt x="487" y="696"/>
                  </a:lnTo>
                  <a:lnTo>
                    <a:pt x="430" y="698"/>
                  </a:lnTo>
                  <a:lnTo>
                    <a:pt x="387" y="696"/>
                  </a:lnTo>
                  <a:lnTo>
                    <a:pt x="351" y="692"/>
                  </a:lnTo>
                  <a:lnTo>
                    <a:pt x="318" y="686"/>
                  </a:lnTo>
                  <a:lnTo>
                    <a:pt x="281" y="678"/>
                  </a:lnTo>
                  <a:lnTo>
                    <a:pt x="245" y="670"/>
                  </a:lnTo>
                  <a:lnTo>
                    <a:pt x="210" y="659"/>
                  </a:lnTo>
                  <a:lnTo>
                    <a:pt x="179" y="649"/>
                  </a:lnTo>
                  <a:lnTo>
                    <a:pt x="155" y="639"/>
                  </a:lnTo>
                  <a:lnTo>
                    <a:pt x="138" y="633"/>
                  </a:lnTo>
                  <a:lnTo>
                    <a:pt x="132" y="631"/>
                  </a:lnTo>
                  <a:lnTo>
                    <a:pt x="128" y="631"/>
                  </a:lnTo>
                  <a:lnTo>
                    <a:pt x="124" y="633"/>
                  </a:lnTo>
                  <a:lnTo>
                    <a:pt x="122" y="635"/>
                  </a:lnTo>
                  <a:lnTo>
                    <a:pt x="120" y="637"/>
                  </a:lnTo>
                  <a:lnTo>
                    <a:pt x="118" y="639"/>
                  </a:lnTo>
                  <a:lnTo>
                    <a:pt x="118" y="643"/>
                  </a:lnTo>
                  <a:lnTo>
                    <a:pt x="118" y="645"/>
                  </a:lnTo>
                  <a:lnTo>
                    <a:pt x="118" y="678"/>
                  </a:lnTo>
                  <a:lnTo>
                    <a:pt x="20" y="678"/>
                  </a:lnTo>
                  <a:lnTo>
                    <a:pt x="20" y="431"/>
                  </a:lnTo>
                  <a:lnTo>
                    <a:pt x="108" y="431"/>
                  </a:lnTo>
                  <a:lnTo>
                    <a:pt x="112" y="459"/>
                  </a:lnTo>
                  <a:lnTo>
                    <a:pt x="120" y="484"/>
                  </a:lnTo>
                  <a:lnTo>
                    <a:pt x="130" y="500"/>
                  </a:lnTo>
                  <a:lnTo>
                    <a:pt x="157" y="529"/>
                  </a:lnTo>
                  <a:lnTo>
                    <a:pt x="185" y="549"/>
                  </a:lnTo>
                  <a:lnTo>
                    <a:pt x="212" y="563"/>
                  </a:lnTo>
                  <a:lnTo>
                    <a:pt x="240" y="574"/>
                  </a:lnTo>
                  <a:lnTo>
                    <a:pt x="265" y="582"/>
                  </a:lnTo>
                  <a:lnTo>
                    <a:pt x="300" y="590"/>
                  </a:lnTo>
                  <a:lnTo>
                    <a:pt x="340" y="598"/>
                  </a:lnTo>
                  <a:lnTo>
                    <a:pt x="385" y="604"/>
                  </a:lnTo>
                  <a:lnTo>
                    <a:pt x="428" y="606"/>
                  </a:lnTo>
                  <a:lnTo>
                    <a:pt x="481" y="604"/>
                  </a:lnTo>
                  <a:lnTo>
                    <a:pt x="524" y="598"/>
                  </a:lnTo>
                  <a:lnTo>
                    <a:pt x="557" y="590"/>
                  </a:lnTo>
                  <a:lnTo>
                    <a:pt x="577" y="584"/>
                  </a:lnTo>
                  <a:lnTo>
                    <a:pt x="587" y="580"/>
                  </a:lnTo>
                  <a:lnTo>
                    <a:pt x="596" y="576"/>
                  </a:lnTo>
                  <a:lnTo>
                    <a:pt x="606" y="572"/>
                  </a:lnTo>
                  <a:lnTo>
                    <a:pt x="618" y="563"/>
                  </a:lnTo>
                  <a:lnTo>
                    <a:pt x="628" y="551"/>
                  </a:lnTo>
                  <a:lnTo>
                    <a:pt x="639" y="535"/>
                  </a:lnTo>
                  <a:lnTo>
                    <a:pt x="641" y="514"/>
                  </a:lnTo>
                  <a:lnTo>
                    <a:pt x="639" y="492"/>
                  </a:lnTo>
                  <a:lnTo>
                    <a:pt x="628" y="478"/>
                  </a:lnTo>
                  <a:lnTo>
                    <a:pt x="616" y="465"/>
                  </a:lnTo>
                  <a:lnTo>
                    <a:pt x="602" y="459"/>
                  </a:lnTo>
                  <a:lnTo>
                    <a:pt x="587" y="453"/>
                  </a:lnTo>
                  <a:lnTo>
                    <a:pt x="573" y="451"/>
                  </a:lnTo>
                  <a:lnTo>
                    <a:pt x="549" y="445"/>
                  </a:lnTo>
                  <a:lnTo>
                    <a:pt x="514" y="441"/>
                  </a:lnTo>
                  <a:lnTo>
                    <a:pt x="475" y="435"/>
                  </a:lnTo>
                  <a:lnTo>
                    <a:pt x="430" y="431"/>
                  </a:lnTo>
                  <a:lnTo>
                    <a:pt x="381" y="427"/>
                  </a:lnTo>
                  <a:lnTo>
                    <a:pt x="334" y="420"/>
                  </a:lnTo>
                  <a:lnTo>
                    <a:pt x="287" y="414"/>
                  </a:lnTo>
                  <a:lnTo>
                    <a:pt x="247" y="408"/>
                  </a:lnTo>
                  <a:lnTo>
                    <a:pt x="210" y="402"/>
                  </a:lnTo>
                  <a:lnTo>
                    <a:pt x="183" y="396"/>
                  </a:lnTo>
                  <a:lnTo>
                    <a:pt x="138" y="384"/>
                  </a:lnTo>
                  <a:lnTo>
                    <a:pt x="104" y="369"/>
                  </a:lnTo>
                  <a:lnTo>
                    <a:pt x="79" y="355"/>
                  </a:lnTo>
                  <a:lnTo>
                    <a:pt x="59" y="341"/>
                  </a:lnTo>
                  <a:lnTo>
                    <a:pt x="47" y="329"/>
                  </a:lnTo>
                  <a:lnTo>
                    <a:pt x="42" y="325"/>
                  </a:lnTo>
                  <a:lnTo>
                    <a:pt x="34" y="314"/>
                  </a:lnTo>
                  <a:lnTo>
                    <a:pt x="24" y="298"/>
                  </a:lnTo>
                  <a:lnTo>
                    <a:pt x="12" y="273"/>
                  </a:lnTo>
                  <a:lnTo>
                    <a:pt x="4" y="245"/>
                  </a:lnTo>
                  <a:lnTo>
                    <a:pt x="0" y="210"/>
                  </a:lnTo>
                  <a:lnTo>
                    <a:pt x="4" y="171"/>
                  </a:lnTo>
                  <a:lnTo>
                    <a:pt x="18" y="139"/>
                  </a:lnTo>
                  <a:lnTo>
                    <a:pt x="36" y="110"/>
                  </a:lnTo>
                  <a:lnTo>
                    <a:pt x="63" y="86"/>
                  </a:lnTo>
                  <a:lnTo>
                    <a:pt x="91" y="65"/>
                  </a:lnTo>
                  <a:lnTo>
                    <a:pt x="126" y="47"/>
                  </a:lnTo>
                  <a:lnTo>
                    <a:pt x="183" y="26"/>
                  </a:lnTo>
                  <a:lnTo>
                    <a:pt x="245" y="10"/>
                  </a:lnTo>
                  <a:lnTo>
                    <a:pt x="306" y="2"/>
                  </a:lnTo>
                  <a:lnTo>
                    <a:pt x="365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632680">
                <a:defRPr/>
              </a:pPr>
              <a:endParaRPr kumimoji="1" lang="en-US" sz="3100" kern="0">
                <a:solidFill>
                  <a:srgbClr val="FFFFFF"/>
                </a:solidFill>
                <a:latin typeface="Candara"/>
              </a:endParaRPr>
            </a:p>
          </p:txBody>
        </p:sp>
        <p:sp>
          <p:nvSpPr>
            <p:cNvPr id="27" name="Freeform 12"/>
            <p:cNvSpPr>
              <a:spLocks/>
            </p:cNvSpPr>
            <p:nvPr userDrawn="1"/>
          </p:nvSpPr>
          <p:spPr bwMode="auto">
            <a:xfrm>
              <a:off x="1482725" y="1262063"/>
              <a:ext cx="1547813" cy="995363"/>
            </a:xfrm>
            <a:custGeom>
              <a:avLst/>
              <a:gdLst>
                <a:gd name="T0" fmla="*/ 0 w 975"/>
                <a:gd name="T1" fmla="*/ 0 h 627"/>
                <a:gd name="T2" fmla="*/ 308 w 975"/>
                <a:gd name="T3" fmla="*/ 0 h 627"/>
                <a:gd name="T4" fmla="*/ 739 w 975"/>
                <a:gd name="T5" fmla="*/ 388 h 627"/>
                <a:gd name="T6" fmla="*/ 733 w 975"/>
                <a:gd name="T7" fmla="*/ 126 h 627"/>
                <a:gd name="T8" fmla="*/ 733 w 975"/>
                <a:gd name="T9" fmla="*/ 108 h 627"/>
                <a:gd name="T10" fmla="*/ 729 w 975"/>
                <a:gd name="T11" fmla="*/ 94 h 627"/>
                <a:gd name="T12" fmla="*/ 720 w 975"/>
                <a:gd name="T13" fmla="*/ 85 h 627"/>
                <a:gd name="T14" fmla="*/ 708 w 975"/>
                <a:gd name="T15" fmla="*/ 79 h 627"/>
                <a:gd name="T16" fmla="*/ 690 w 975"/>
                <a:gd name="T17" fmla="*/ 77 h 627"/>
                <a:gd name="T18" fmla="*/ 608 w 975"/>
                <a:gd name="T19" fmla="*/ 77 h 627"/>
                <a:gd name="T20" fmla="*/ 608 w 975"/>
                <a:gd name="T21" fmla="*/ 0 h 627"/>
                <a:gd name="T22" fmla="*/ 975 w 975"/>
                <a:gd name="T23" fmla="*/ 0 h 627"/>
                <a:gd name="T24" fmla="*/ 975 w 975"/>
                <a:gd name="T25" fmla="*/ 77 h 627"/>
                <a:gd name="T26" fmla="*/ 898 w 975"/>
                <a:gd name="T27" fmla="*/ 77 h 627"/>
                <a:gd name="T28" fmla="*/ 880 w 975"/>
                <a:gd name="T29" fmla="*/ 79 h 627"/>
                <a:gd name="T30" fmla="*/ 867 w 975"/>
                <a:gd name="T31" fmla="*/ 85 h 627"/>
                <a:gd name="T32" fmla="*/ 861 w 975"/>
                <a:gd name="T33" fmla="*/ 94 h 627"/>
                <a:gd name="T34" fmla="*/ 857 w 975"/>
                <a:gd name="T35" fmla="*/ 108 h 627"/>
                <a:gd name="T36" fmla="*/ 857 w 975"/>
                <a:gd name="T37" fmla="*/ 126 h 627"/>
                <a:gd name="T38" fmla="*/ 863 w 975"/>
                <a:gd name="T39" fmla="*/ 627 h 627"/>
                <a:gd name="T40" fmla="*/ 737 w 975"/>
                <a:gd name="T41" fmla="*/ 627 h 627"/>
                <a:gd name="T42" fmla="*/ 243 w 975"/>
                <a:gd name="T43" fmla="*/ 183 h 627"/>
                <a:gd name="T44" fmla="*/ 243 w 975"/>
                <a:gd name="T45" fmla="*/ 498 h 627"/>
                <a:gd name="T46" fmla="*/ 243 w 975"/>
                <a:gd name="T47" fmla="*/ 516 h 627"/>
                <a:gd name="T48" fmla="*/ 245 w 975"/>
                <a:gd name="T49" fmla="*/ 531 h 627"/>
                <a:gd name="T50" fmla="*/ 251 w 975"/>
                <a:gd name="T51" fmla="*/ 541 h 627"/>
                <a:gd name="T52" fmla="*/ 263 w 975"/>
                <a:gd name="T53" fmla="*/ 545 h 627"/>
                <a:gd name="T54" fmla="*/ 279 w 975"/>
                <a:gd name="T55" fmla="*/ 547 h 627"/>
                <a:gd name="T56" fmla="*/ 367 w 975"/>
                <a:gd name="T57" fmla="*/ 547 h 627"/>
                <a:gd name="T58" fmla="*/ 367 w 975"/>
                <a:gd name="T59" fmla="*/ 627 h 627"/>
                <a:gd name="T60" fmla="*/ 6 w 975"/>
                <a:gd name="T61" fmla="*/ 627 h 627"/>
                <a:gd name="T62" fmla="*/ 6 w 975"/>
                <a:gd name="T63" fmla="*/ 547 h 627"/>
                <a:gd name="T64" fmla="*/ 92 w 975"/>
                <a:gd name="T65" fmla="*/ 547 h 627"/>
                <a:gd name="T66" fmla="*/ 106 w 975"/>
                <a:gd name="T67" fmla="*/ 545 h 627"/>
                <a:gd name="T68" fmla="*/ 116 w 975"/>
                <a:gd name="T69" fmla="*/ 537 h 627"/>
                <a:gd name="T70" fmla="*/ 120 w 975"/>
                <a:gd name="T71" fmla="*/ 524 h 627"/>
                <a:gd name="T72" fmla="*/ 122 w 975"/>
                <a:gd name="T73" fmla="*/ 510 h 627"/>
                <a:gd name="T74" fmla="*/ 122 w 975"/>
                <a:gd name="T75" fmla="*/ 496 h 627"/>
                <a:gd name="T76" fmla="*/ 122 w 975"/>
                <a:gd name="T77" fmla="*/ 130 h 627"/>
                <a:gd name="T78" fmla="*/ 120 w 975"/>
                <a:gd name="T79" fmla="*/ 118 h 627"/>
                <a:gd name="T80" fmla="*/ 118 w 975"/>
                <a:gd name="T81" fmla="*/ 106 h 627"/>
                <a:gd name="T82" fmla="*/ 114 w 975"/>
                <a:gd name="T83" fmla="*/ 96 h 627"/>
                <a:gd name="T84" fmla="*/ 104 w 975"/>
                <a:gd name="T85" fmla="*/ 85 h 627"/>
                <a:gd name="T86" fmla="*/ 90 w 975"/>
                <a:gd name="T87" fmla="*/ 79 h 627"/>
                <a:gd name="T88" fmla="*/ 69 w 975"/>
                <a:gd name="T89" fmla="*/ 77 h 627"/>
                <a:gd name="T90" fmla="*/ 0 w 975"/>
                <a:gd name="T91" fmla="*/ 77 h 627"/>
                <a:gd name="T92" fmla="*/ 0 w 975"/>
                <a:gd name="T93" fmla="*/ 0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75" h="627">
                  <a:moveTo>
                    <a:pt x="0" y="0"/>
                  </a:moveTo>
                  <a:lnTo>
                    <a:pt x="308" y="0"/>
                  </a:lnTo>
                  <a:lnTo>
                    <a:pt x="739" y="388"/>
                  </a:lnTo>
                  <a:lnTo>
                    <a:pt x="733" y="126"/>
                  </a:lnTo>
                  <a:lnTo>
                    <a:pt x="733" y="108"/>
                  </a:lnTo>
                  <a:lnTo>
                    <a:pt x="729" y="94"/>
                  </a:lnTo>
                  <a:lnTo>
                    <a:pt x="720" y="85"/>
                  </a:lnTo>
                  <a:lnTo>
                    <a:pt x="708" y="79"/>
                  </a:lnTo>
                  <a:lnTo>
                    <a:pt x="690" y="77"/>
                  </a:lnTo>
                  <a:lnTo>
                    <a:pt x="608" y="77"/>
                  </a:lnTo>
                  <a:lnTo>
                    <a:pt x="608" y="0"/>
                  </a:lnTo>
                  <a:lnTo>
                    <a:pt x="975" y="0"/>
                  </a:lnTo>
                  <a:lnTo>
                    <a:pt x="975" y="77"/>
                  </a:lnTo>
                  <a:lnTo>
                    <a:pt x="898" y="77"/>
                  </a:lnTo>
                  <a:lnTo>
                    <a:pt x="880" y="79"/>
                  </a:lnTo>
                  <a:lnTo>
                    <a:pt x="867" y="85"/>
                  </a:lnTo>
                  <a:lnTo>
                    <a:pt x="861" y="94"/>
                  </a:lnTo>
                  <a:lnTo>
                    <a:pt x="857" y="108"/>
                  </a:lnTo>
                  <a:lnTo>
                    <a:pt x="857" y="126"/>
                  </a:lnTo>
                  <a:lnTo>
                    <a:pt x="863" y="627"/>
                  </a:lnTo>
                  <a:lnTo>
                    <a:pt x="737" y="627"/>
                  </a:lnTo>
                  <a:lnTo>
                    <a:pt x="243" y="183"/>
                  </a:lnTo>
                  <a:lnTo>
                    <a:pt x="243" y="498"/>
                  </a:lnTo>
                  <a:lnTo>
                    <a:pt x="243" y="516"/>
                  </a:lnTo>
                  <a:lnTo>
                    <a:pt x="245" y="531"/>
                  </a:lnTo>
                  <a:lnTo>
                    <a:pt x="251" y="541"/>
                  </a:lnTo>
                  <a:lnTo>
                    <a:pt x="263" y="545"/>
                  </a:lnTo>
                  <a:lnTo>
                    <a:pt x="279" y="547"/>
                  </a:lnTo>
                  <a:lnTo>
                    <a:pt x="367" y="547"/>
                  </a:lnTo>
                  <a:lnTo>
                    <a:pt x="367" y="627"/>
                  </a:lnTo>
                  <a:lnTo>
                    <a:pt x="6" y="627"/>
                  </a:lnTo>
                  <a:lnTo>
                    <a:pt x="6" y="547"/>
                  </a:lnTo>
                  <a:lnTo>
                    <a:pt x="92" y="547"/>
                  </a:lnTo>
                  <a:lnTo>
                    <a:pt x="106" y="545"/>
                  </a:lnTo>
                  <a:lnTo>
                    <a:pt x="116" y="537"/>
                  </a:lnTo>
                  <a:lnTo>
                    <a:pt x="120" y="524"/>
                  </a:lnTo>
                  <a:lnTo>
                    <a:pt x="122" y="510"/>
                  </a:lnTo>
                  <a:lnTo>
                    <a:pt x="122" y="496"/>
                  </a:lnTo>
                  <a:lnTo>
                    <a:pt x="122" y="130"/>
                  </a:lnTo>
                  <a:lnTo>
                    <a:pt x="120" y="118"/>
                  </a:lnTo>
                  <a:lnTo>
                    <a:pt x="118" y="106"/>
                  </a:lnTo>
                  <a:lnTo>
                    <a:pt x="114" y="96"/>
                  </a:lnTo>
                  <a:lnTo>
                    <a:pt x="104" y="85"/>
                  </a:lnTo>
                  <a:lnTo>
                    <a:pt x="90" y="79"/>
                  </a:lnTo>
                  <a:lnTo>
                    <a:pt x="69" y="77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632680">
                <a:defRPr/>
              </a:pPr>
              <a:endParaRPr kumimoji="1" lang="en-US" sz="3100" kern="0">
                <a:solidFill>
                  <a:srgbClr val="FFFFFF"/>
                </a:solidFill>
                <a:latin typeface="Candara"/>
              </a:endParaRPr>
            </a:p>
          </p:txBody>
        </p:sp>
        <p:sp>
          <p:nvSpPr>
            <p:cNvPr id="29" name="Freeform 13"/>
            <p:cNvSpPr>
              <a:spLocks/>
            </p:cNvSpPr>
            <p:nvPr userDrawn="1"/>
          </p:nvSpPr>
          <p:spPr bwMode="auto">
            <a:xfrm>
              <a:off x="3154363" y="1262063"/>
              <a:ext cx="1519238" cy="995363"/>
            </a:xfrm>
            <a:custGeom>
              <a:avLst/>
              <a:gdLst>
                <a:gd name="T0" fmla="*/ 431 w 957"/>
                <a:gd name="T1" fmla="*/ 77 h 627"/>
                <a:gd name="T2" fmla="*/ 367 w 957"/>
                <a:gd name="T3" fmla="*/ 81 h 627"/>
                <a:gd name="T4" fmla="*/ 365 w 957"/>
                <a:gd name="T5" fmla="*/ 96 h 627"/>
                <a:gd name="T6" fmla="*/ 382 w 957"/>
                <a:gd name="T7" fmla="*/ 116 h 627"/>
                <a:gd name="T8" fmla="*/ 431 w 957"/>
                <a:gd name="T9" fmla="*/ 177 h 627"/>
                <a:gd name="T10" fmla="*/ 488 w 957"/>
                <a:gd name="T11" fmla="*/ 245 h 627"/>
                <a:gd name="T12" fmla="*/ 514 w 957"/>
                <a:gd name="T13" fmla="*/ 277 h 627"/>
                <a:gd name="T14" fmla="*/ 521 w 957"/>
                <a:gd name="T15" fmla="*/ 277 h 627"/>
                <a:gd name="T16" fmla="*/ 547 w 957"/>
                <a:gd name="T17" fmla="*/ 245 h 627"/>
                <a:gd name="T18" fmla="*/ 604 w 957"/>
                <a:gd name="T19" fmla="*/ 177 h 627"/>
                <a:gd name="T20" fmla="*/ 655 w 957"/>
                <a:gd name="T21" fmla="*/ 118 h 627"/>
                <a:gd name="T22" fmla="*/ 672 w 957"/>
                <a:gd name="T23" fmla="*/ 98 h 627"/>
                <a:gd name="T24" fmla="*/ 670 w 957"/>
                <a:gd name="T25" fmla="*/ 85 h 627"/>
                <a:gd name="T26" fmla="*/ 657 w 957"/>
                <a:gd name="T27" fmla="*/ 77 h 627"/>
                <a:gd name="T28" fmla="*/ 957 w 957"/>
                <a:gd name="T29" fmla="*/ 0 h 627"/>
                <a:gd name="T30" fmla="*/ 859 w 957"/>
                <a:gd name="T31" fmla="*/ 79 h 627"/>
                <a:gd name="T32" fmla="*/ 817 w 957"/>
                <a:gd name="T33" fmla="*/ 108 h 627"/>
                <a:gd name="T34" fmla="*/ 784 w 957"/>
                <a:gd name="T35" fmla="*/ 143 h 627"/>
                <a:gd name="T36" fmla="*/ 721 w 957"/>
                <a:gd name="T37" fmla="*/ 216 h 627"/>
                <a:gd name="T38" fmla="*/ 647 w 957"/>
                <a:gd name="T39" fmla="*/ 300 h 627"/>
                <a:gd name="T40" fmla="*/ 592 w 957"/>
                <a:gd name="T41" fmla="*/ 363 h 627"/>
                <a:gd name="T42" fmla="*/ 576 w 957"/>
                <a:gd name="T43" fmla="*/ 384 h 627"/>
                <a:gd name="T44" fmla="*/ 576 w 957"/>
                <a:gd name="T45" fmla="*/ 439 h 627"/>
                <a:gd name="T46" fmla="*/ 576 w 957"/>
                <a:gd name="T47" fmla="*/ 504 h 627"/>
                <a:gd name="T48" fmla="*/ 576 w 957"/>
                <a:gd name="T49" fmla="*/ 522 h 627"/>
                <a:gd name="T50" fmla="*/ 580 w 957"/>
                <a:gd name="T51" fmla="*/ 537 h 627"/>
                <a:gd name="T52" fmla="*/ 594 w 957"/>
                <a:gd name="T53" fmla="*/ 547 h 627"/>
                <a:gd name="T54" fmla="*/ 606 w 957"/>
                <a:gd name="T55" fmla="*/ 547 h 627"/>
                <a:gd name="T56" fmla="*/ 696 w 957"/>
                <a:gd name="T57" fmla="*/ 547 h 627"/>
                <a:gd name="T58" fmla="*/ 267 w 957"/>
                <a:gd name="T59" fmla="*/ 547 h 627"/>
                <a:gd name="T60" fmla="*/ 351 w 957"/>
                <a:gd name="T61" fmla="*/ 547 h 627"/>
                <a:gd name="T62" fmla="*/ 365 w 957"/>
                <a:gd name="T63" fmla="*/ 547 h 627"/>
                <a:gd name="T64" fmla="*/ 380 w 957"/>
                <a:gd name="T65" fmla="*/ 537 h 627"/>
                <a:gd name="T66" fmla="*/ 384 w 957"/>
                <a:gd name="T67" fmla="*/ 522 h 627"/>
                <a:gd name="T68" fmla="*/ 384 w 957"/>
                <a:gd name="T69" fmla="*/ 508 h 627"/>
                <a:gd name="T70" fmla="*/ 384 w 957"/>
                <a:gd name="T71" fmla="*/ 441 h 627"/>
                <a:gd name="T72" fmla="*/ 384 w 957"/>
                <a:gd name="T73" fmla="*/ 390 h 627"/>
                <a:gd name="T74" fmla="*/ 382 w 957"/>
                <a:gd name="T75" fmla="*/ 384 h 627"/>
                <a:gd name="T76" fmla="*/ 363 w 957"/>
                <a:gd name="T77" fmla="*/ 361 h 627"/>
                <a:gd name="T78" fmla="*/ 302 w 957"/>
                <a:gd name="T79" fmla="*/ 292 h 627"/>
                <a:gd name="T80" fmla="*/ 225 w 957"/>
                <a:gd name="T81" fmla="*/ 204 h 627"/>
                <a:gd name="T82" fmla="*/ 161 w 957"/>
                <a:gd name="T83" fmla="*/ 132 h 627"/>
                <a:gd name="T84" fmla="*/ 133 w 957"/>
                <a:gd name="T85" fmla="*/ 102 h 627"/>
                <a:gd name="T86" fmla="*/ 76 w 957"/>
                <a:gd name="T87" fmla="*/ 77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57" h="627">
                  <a:moveTo>
                    <a:pt x="0" y="0"/>
                  </a:moveTo>
                  <a:lnTo>
                    <a:pt x="431" y="0"/>
                  </a:lnTo>
                  <a:lnTo>
                    <a:pt x="431" y="77"/>
                  </a:lnTo>
                  <a:lnTo>
                    <a:pt x="378" y="77"/>
                  </a:lnTo>
                  <a:lnTo>
                    <a:pt x="374" y="79"/>
                  </a:lnTo>
                  <a:lnTo>
                    <a:pt x="367" y="81"/>
                  </a:lnTo>
                  <a:lnTo>
                    <a:pt x="365" y="85"/>
                  </a:lnTo>
                  <a:lnTo>
                    <a:pt x="363" y="89"/>
                  </a:lnTo>
                  <a:lnTo>
                    <a:pt x="365" y="96"/>
                  </a:lnTo>
                  <a:lnTo>
                    <a:pt x="370" y="102"/>
                  </a:lnTo>
                  <a:lnTo>
                    <a:pt x="372" y="106"/>
                  </a:lnTo>
                  <a:lnTo>
                    <a:pt x="382" y="116"/>
                  </a:lnTo>
                  <a:lnTo>
                    <a:pt x="396" y="134"/>
                  </a:lnTo>
                  <a:lnTo>
                    <a:pt x="412" y="155"/>
                  </a:lnTo>
                  <a:lnTo>
                    <a:pt x="431" y="177"/>
                  </a:lnTo>
                  <a:lnTo>
                    <a:pt x="451" y="200"/>
                  </a:lnTo>
                  <a:lnTo>
                    <a:pt x="472" y="224"/>
                  </a:lnTo>
                  <a:lnTo>
                    <a:pt x="488" y="245"/>
                  </a:lnTo>
                  <a:lnTo>
                    <a:pt x="502" y="261"/>
                  </a:lnTo>
                  <a:lnTo>
                    <a:pt x="512" y="273"/>
                  </a:lnTo>
                  <a:lnTo>
                    <a:pt x="514" y="277"/>
                  </a:lnTo>
                  <a:lnTo>
                    <a:pt x="516" y="279"/>
                  </a:lnTo>
                  <a:lnTo>
                    <a:pt x="519" y="279"/>
                  </a:lnTo>
                  <a:lnTo>
                    <a:pt x="521" y="277"/>
                  </a:lnTo>
                  <a:lnTo>
                    <a:pt x="523" y="273"/>
                  </a:lnTo>
                  <a:lnTo>
                    <a:pt x="533" y="261"/>
                  </a:lnTo>
                  <a:lnTo>
                    <a:pt x="547" y="245"/>
                  </a:lnTo>
                  <a:lnTo>
                    <a:pt x="565" y="224"/>
                  </a:lnTo>
                  <a:lnTo>
                    <a:pt x="584" y="202"/>
                  </a:lnTo>
                  <a:lnTo>
                    <a:pt x="604" y="177"/>
                  </a:lnTo>
                  <a:lnTo>
                    <a:pt x="625" y="155"/>
                  </a:lnTo>
                  <a:lnTo>
                    <a:pt x="641" y="134"/>
                  </a:lnTo>
                  <a:lnTo>
                    <a:pt x="655" y="118"/>
                  </a:lnTo>
                  <a:lnTo>
                    <a:pt x="665" y="106"/>
                  </a:lnTo>
                  <a:lnTo>
                    <a:pt x="670" y="102"/>
                  </a:lnTo>
                  <a:lnTo>
                    <a:pt x="672" y="98"/>
                  </a:lnTo>
                  <a:lnTo>
                    <a:pt x="674" y="94"/>
                  </a:lnTo>
                  <a:lnTo>
                    <a:pt x="672" y="89"/>
                  </a:lnTo>
                  <a:lnTo>
                    <a:pt x="670" y="85"/>
                  </a:lnTo>
                  <a:lnTo>
                    <a:pt x="668" y="81"/>
                  </a:lnTo>
                  <a:lnTo>
                    <a:pt x="663" y="79"/>
                  </a:lnTo>
                  <a:lnTo>
                    <a:pt x="657" y="77"/>
                  </a:lnTo>
                  <a:lnTo>
                    <a:pt x="604" y="77"/>
                  </a:lnTo>
                  <a:lnTo>
                    <a:pt x="604" y="0"/>
                  </a:lnTo>
                  <a:lnTo>
                    <a:pt x="957" y="0"/>
                  </a:lnTo>
                  <a:lnTo>
                    <a:pt x="957" y="77"/>
                  </a:lnTo>
                  <a:lnTo>
                    <a:pt x="878" y="77"/>
                  </a:lnTo>
                  <a:lnTo>
                    <a:pt x="859" y="79"/>
                  </a:lnTo>
                  <a:lnTo>
                    <a:pt x="845" y="83"/>
                  </a:lnTo>
                  <a:lnTo>
                    <a:pt x="831" y="94"/>
                  </a:lnTo>
                  <a:lnTo>
                    <a:pt x="817" y="108"/>
                  </a:lnTo>
                  <a:lnTo>
                    <a:pt x="810" y="114"/>
                  </a:lnTo>
                  <a:lnTo>
                    <a:pt x="800" y="126"/>
                  </a:lnTo>
                  <a:lnTo>
                    <a:pt x="784" y="143"/>
                  </a:lnTo>
                  <a:lnTo>
                    <a:pt x="766" y="165"/>
                  </a:lnTo>
                  <a:lnTo>
                    <a:pt x="743" y="190"/>
                  </a:lnTo>
                  <a:lnTo>
                    <a:pt x="721" y="216"/>
                  </a:lnTo>
                  <a:lnTo>
                    <a:pt x="696" y="245"/>
                  </a:lnTo>
                  <a:lnTo>
                    <a:pt x="672" y="273"/>
                  </a:lnTo>
                  <a:lnTo>
                    <a:pt x="647" y="300"/>
                  </a:lnTo>
                  <a:lnTo>
                    <a:pt x="627" y="324"/>
                  </a:lnTo>
                  <a:lnTo>
                    <a:pt x="608" y="345"/>
                  </a:lnTo>
                  <a:lnTo>
                    <a:pt x="592" y="363"/>
                  </a:lnTo>
                  <a:lnTo>
                    <a:pt x="582" y="373"/>
                  </a:lnTo>
                  <a:lnTo>
                    <a:pt x="578" y="379"/>
                  </a:lnTo>
                  <a:lnTo>
                    <a:pt x="576" y="384"/>
                  </a:lnTo>
                  <a:lnTo>
                    <a:pt x="576" y="388"/>
                  </a:lnTo>
                  <a:lnTo>
                    <a:pt x="576" y="390"/>
                  </a:lnTo>
                  <a:lnTo>
                    <a:pt x="576" y="439"/>
                  </a:lnTo>
                  <a:lnTo>
                    <a:pt x="576" y="463"/>
                  </a:lnTo>
                  <a:lnTo>
                    <a:pt x="576" y="486"/>
                  </a:lnTo>
                  <a:lnTo>
                    <a:pt x="576" y="504"/>
                  </a:lnTo>
                  <a:lnTo>
                    <a:pt x="576" y="514"/>
                  </a:lnTo>
                  <a:lnTo>
                    <a:pt x="576" y="518"/>
                  </a:lnTo>
                  <a:lnTo>
                    <a:pt x="576" y="522"/>
                  </a:lnTo>
                  <a:lnTo>
                    <a:pt x="576" y="529"/>
                  </a:lnTo>
                  <a:lnTo>
                    <a:pt x="578" y="531"/>
                  </a:lnTo>
                  <a:lnTo>
                    <a:pt x="580" y="537"/>
                  </a:lnTo>
                  <a:lnTo>
                    <a:pt x="584" y="541"/>
                  </a:lnTo>
                  <a:lnTo>
                    <a:pt x="588" y="543"/>
                  </a:lnTo>
                  <a:lnTo>
                    <a:pt x="594" y="547"/>
                  </a:lnTo>
                  <a:lnTo>
                    <a:pt x="596" y="547"/>
                  </a:lnTo>
                  <a:lnTo>
                    <a:pt x="602" y="547"/>
                  </a:lnTo>
                  <a:lnTo>
                    <a:pt x="606" y="547"/>
                  </a:lnTo>
                  <a:lnTo>
                    <a:pt x="612" y="547"/>
                  </a:lnTo>
                  <a:lnTo>
                    <a:pt x="614" y="547"/>
                  </a:lnTo>
                  <a:lnTo>
                    <a:pt x="696" y="547"/>
                  </a:lnTo>
                  <a:lnTo>
                    <a:pt x="696" y="627"/>
                  </a:lnTo>
                  <a:lnTo>
                    <a:pt x="267" y="627"/>
                  </a:lnTo>
                  <a:lnTo>
                    <a:pt x="267" y="547"/>
                  </a:lnTo>
                  <a:lnTo>
                    <a:pt x="343" y="547"/>
                  </a:lnTo>
                  <a:lnTo>
                    <a:pt x="347" y="547"/>
                  </a:lnTo>
                  <a:lnTo>
                    <a:pt x="351" y="547"/>
                  </a:lnTo>
                  <a:lnTo>
                    <a:pt x="357" y="547"/>
                  </a:lnTo>
                  <a:lnTo>
                    <a:pt x="361" y="547"/>
                  </a:lnTo>
                  <a:lnTo>
                    <a:pt x="365" y="547"/>
                  </a:lnTo>
                  <a:lnTo>
                    <a:pt x="372" y="543"/>
                  </a:lnTo>
                  <a:lnTo>
                    <a:pt x="376" y="541"/>
                  </a:lnTo>
                  <a:lnTo>
                    <a:pt x="380" y="537"/>
                  </a:lnTo>
                  <a:lnTo>
                    <a:pt x="382" y="531"/>
                  </a:lnTo>
                  <a:lnTo>
                    <a:pt x="384" y="529"/>
                  </a:lnTo>
                  <a:lnTo>
                    <a:pt x="384" y="522"/>
                  </a:lnTo>
                  <a:lnTo>
                    <a:pt x="384" y="518"/>
                  </a:lnTo>
                  <a:lnTo>
                    <a:pt x="384" y="514"/>
                  </a:lnTo>
                  <a:lnTo>
                    <a:pt x="384" y="508"/>
                  </a:lnTo>
                  <a:lnTo>
                    <a:pt x="384" y="490"/>
                  </a:lnTo>
                  <a:lnTo>
                    <a:pt x="384" y="467"/>
                  </a:lnTo>
                  <a:lnTo>
                    <a:pt x="384" y="441"/>
                  </a:lnTo>
                  <a:lnTo>
                    <a:pt x="384" y="416"/>
                  </a:lnTo>
                  <a:lnTo>
                    <a:pt x="384" y="398"/>
                  </a:lnTo>
                  <a:lnTo>
                    <a:pt x="384" y="390"/>
                  </a:lnTo>
                  <a:lnTo>
                    <a:pt x="384" y="390"/>
                  </a:lnTo>
                  <a:lnTo>
                    <a:pt x="384" y="388"/>
                  </a:lnTo>
                  <a:lnTo>
                    <a:pt x="382" y="384"/>
                  </a:lnTo>
                  <a:lnTo>
                    <a:pt x="380" y="379"/>
                  </a:lnTo>
                  <a:lnTo>
                    <a:pt x="374" y="373"/>
                  </a:lnTo>
                  <a:lnTo>
                    <a:pt x="363" y="361"/>
                  </a:lnTo>
                  <a:lnTo>
                    <a:pt x="345" y="343"/>
                  </a:lnTo>
                  <a:lnTo>
                    <a:pt x="325" y="318"/>
                  </a:lnTo>
                  <a:lnTo>
                    <a:pt x="302" y="292"/>
                  </a:lnTo>
                  <a:lnTo>
                    <a:pt x="276" y="263"/>
                  </a:lnTo>
                  <a:lnTo>
                    <a:pt x="249" y="232"/>
                  </a:lnTo>
                  <a:lnTo>
                    <a:pt x="225" y="204"/>
                  </a:lnTo>
                  <a:lnTo>
                    <a:pt x="200" y="177"/>
                  </a:lnTo>
                  <a:lnTo>
                    <a:pt x="180" y="153"/>
                  </a:lnTo>
                  <a:lnTo>
                    <a:pt x="161" y="132"/>
                  </a:lnTo>
                  <a:lnTo>
                    <a:pt x="149" y="118"/>
                  </a:lnTo>
                  <a:lnTo>
                    <a:pt x="143" y="112"/>
                  </a:lnTo>
                  <a:lnTo>
                    <a:pt x="133" y="102"/>
                  </a:lnTo>
                  <a:lnTo>
                    <a:pt x="118" y="89"/>
                  </a:lnTo>
                  <a:lnTo>
                    <a:pt x="98" y="81"/>
                  </a:lnTo>
                  <a:lnTo>
                    <a:pt x="76" y="77"/>
                  </a:lnTo>
                  <a:lnTo>
                    <a:pt x="0" y="7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632680">
                <a:defRPr/>
              </a:pPr>
              <a:endParaRPr kumimoji="1" lang="en-US" sz="3100" kern="0">
                <a:solidFill>
                  <a:srgbClr val="FFFFFF"/>
                </a:solidFill>
                <a:latin typeface="Candar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9567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A1C66-3B2C-43E8-A424-E8A63C0A24A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81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D2415-53B3-4463-B998-886CC38FECE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657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0F04-DC5A-41B8-BE4F-480D4ACAA3C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49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5A71-7973-4F17-9848-6E9DD47D4CF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207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E1C2D-0EA6-4757-8564-63ECFEA12B1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580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21133-D65E-4F7E-A780-D2E1B63DEE6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779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D62A8-8CB7-4504-B128-EBE05D3165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54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35B8E-DD88-4A80-8926-A87DDF09157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6/30/2020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56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2901" y="1303338"/>
            <a:ext cx="10212404" cy="2387600"/>
          </a:xfrm>
        </p:spPr>
        <p:txBody>
          <a:bodyPr>
            <a:normAutofit/>
          </a:bodyPr>
          <a:lstStyle/>
          <a:p>
            <a:r>
              <a:rPr lang="en-US" sz="4000" dirty="0"/>
              <a:t>MPEG131</a:t>
            </a:r>
            <a:br>
              <a:rPr lang="en-US" sz="4000" dirty="0"/>
            </a:br>
            <a:r>
              <a:rPr lang="en-US" sz="4000" dirty="0"/>
              <a:t>[m54713] On Trisoup Coding</a:t>
            </a:r>
            <a:br>
              <a:rPr lang="en-US" sz="4000" dirty="0"/>
            </a:br>
            <a:r>
              <a:rPr lang="en-US" sz="4000" dirty="0"/>
              <a:t>Trisoup Node Size per Slice Signaling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783013"/>
            <a:ext cx="9144000" cy="1655762"/>
          </a:xfrm>
        </p:spPr>
        <p:txBody>
          <a:bodyPr/>
          <a:lstStyle/>
          <a:p>
            <a:r>
              <a:rPr lang="en-US" dirty="0"/>
              <a:t>Alexandre Zaghetto, Danillo Graziosi  and Ali Tabatabai</a:t>
            </a:r>
          </a:p>
          <a:p>
            <a:r>
              <a:rPr lang="en-US" dirty="0"/>
              <a:t> Online 07/2020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748B5-0CF3-4EB3-92C1-B1AF1D1C6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18590B-EE8F-4818-8D68-02A6D8F9C4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894" y="4546109"/>
            <a:ext cx="1963666" cy="70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446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Conclusion and Recommendation</a:t>
            </a:r>
            <a:endParaRPr lang="en-US" sz="3600" i="1" dirty="0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B85AA592-04FD-4C44-93C5-8D8D46B78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Given the additional flexibility that the proposed high-level syntax modifications introduces into the codec, our recommendation is to:</a:t>
            </a:r>
          </a:p>
          <a:p>
            <a:pPr algn="just"/>
            <a:endParaRPr lang="en-US" dirty="0"/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 introduce the trisoup_enabled_flag in GPS; and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n-US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 move the log2_trisoup_node_size to the GDU header.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68D8CAC8-34C5-47AF-A1F8-F570E6055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85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056" y="246913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ANNEX</a:t>
            </a:r>
            <a:endParaRPr lang="en-US" sz="3600" i="1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AAA70C94-1D25-42BB-96C3-E01665FE5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254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Alternative Solution</a:t>
            </a:r>
            <a:br>
              <a:rPr lang="en-US" dirty="0"/>
            </a:br>
            <a:r>
              <a:rPr lang="en-CA" sz="3600" dirty="0"/>
              <a:t>Geometry Parameter Set Syntax</a:t>
            </a:r>
            <a:endParaRPr lang="en-US" sz="3600" i="1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419C4C6-10BD-471A-B6CD-098EC5055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Original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Proposed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965541-8BFD-42BD-A21F-2B49AD8541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73" b="1883"/>
          <a:stretch/>
        </p:blipFill>
        <p:spPr>
          <a:xfrm>
            <a:off x="1317943" y="2392680"/>
            <a:ext cx="5641658" cy="13258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C94C19-78F1-4177-B4BF-105658D566D8}"/>
              </a:ext>
            </a:extLst>
          </p:cNvPr>
          <p:cNvSpPr txBox="1"/>
          <p:nvPr/>
        </p:nvSpPr>
        <p:spPr>
          <a:xfrm>
            <a:off x="7414260" y="2293620"/>
            <a:ext cx="1283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Original</a:t>
            </a:r>
          </a:p>
          <a:p>
            <a:r>
              <a:rPr lang="en-US" dirty="0"/>
              <a:t>    Proposed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2FC5F1-B89F-4038-A0F1-5D1F8E1EC0BE}"/>
              </a:ext>
            </a:extLst>
          </p:cNvPr>
          <p:cNvSpPr/>
          <p:nvPr/>
        </p:nvSpPr>
        <p:spPr>
          <a:xfrm>
            <a:off x="7444740" y="2362200"/>
            <a:ext cx="190500" cy="190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57E1465-CD80-4BC1-8773-5192CF7837CB}"/>
              </a:ext>
            </a:extLst>
          </p:cNvPr>
          <p:cNvSpPr/>
          <p:nvPr/>
        </p:nvSpPr>
        <p:spPr>
          <a:xfrm>
            <a:off x="7444740" y="2659380"/>
            <a:ext cx="190500" cy="190500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BF6859-D5E0-4D0D-AE64-1671DB85BF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90" b="1099"/>
          <a:stretch/>
        </p:blipFill>
        <p:spPr>
          <a:xfrm>
            <a:off x="1318577" y="4448995"/>
            <a:ext cx="5618298" cy="1553592"/>
          </a:xfrm>
          <a:prstGeom prst="rect">
            <a:avLst/>
          </a:prstGeom>
        </p:spPr>
      </p:pic>
      <p:sp>
        <p:nvSpPr>
          <p:cNvPr id="15" name="Slide Number Placeholder 1">
            <a:extLst>
              <a:ext uri="{FF2B5EF4-FFF2-40B4-BE49-F238E27FC236}">
                <a16:creationId xmlns:a16="http://schemas.microsoft.com/office/drawing/2014/main" id="{3BBC410B-BB80-4AC9-890E-E7E4C2BA4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235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Alternative Solution</a:t>
            </a:r>
            <a:br>
              <a:rPr lang="en-US" dirty="0"/>
            </a:br>
            <a:r>
              <a:rPr lang="en-CA" sz="3600" dirty="0"/>
              <a:t>Geometry Data Unit Header Syntax</a:t>
            </a:r>
            <a:endParaRPr lang="en-US" sz="3600" i="1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80936DF-9658-425B-96E4-006A514AD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62616"/>
          </a:xfrm>
        </p:spPr>
        <p:txBody>
          <a:bodyPr>
            <a:normAutofit/>
          </a:bodyPr>
          <a:lstStyle/>
          <a:p>
            <a:r>
              <a:rPr lang="en-US" dirty="0"/>
              <a:t>Original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Proposed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C488C3-9A21-4B94-84DC-BA9A914BAE07}"/>
              </a:ext>
            </a:extLst>
          </p:cNvPr>
          <p:cNvSpPr txBox="1"/>
          <p:nvPr/>
        </p:nvSpPr>
        <p:spPr>
          <a:xfrm>
            <a:off x="7414260" y="2293620"/>
            <a:ext cx="1283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Original</a:t>
            </a:r>
          </a:p>
          <a:p>
            <a:r>
              <a:rPr lang="en-US" dirty="0"/>
              <a:t>    Proposed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97F4B7-9D80-48BF-91A3-D398F6D2AA16}"/>
              </a:ext>
            </a:extLst>
          </p:cNvPr>
          <p:cNvSpPr/>
          <p:nvPr/>
        </p:nvSpPr>
        <p:spPr>
          <a:xfrm>
            <a:off x="7444740" y="2362200"/>
            <a:ext cx="190500" cy="190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135745-B612-4EB7-A45B-1AFCC2A07E91}"/>
              </a:ext>
            </a:extLst>
          </p:cNvPr>
          <p:cNvSpPr/>
          <p:nvPr/>
        </p:nvSpPr>
        <p:spPr>
          <a:xfrm>
            <a:off x="7444740" y="2659380"/>
            <a:ext cx="190500" cy="190500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5C051C1-5BCA-4B4D-A3B1-C6AB70B0B8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922" b="840"/>
          <a:stretch/>
        </p:blipFill>
        <p:spPr>
          <a:xfrm>
            <a:off x="1390967" y="2413001"/>
            <a:ext cx="5381301" cy="863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94EBEA1-813E-4A54-A4E5-54E10E3C9C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539" y="3913289"/>
            <a:ext cx="5387009" cy="132866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95B2746-B699-4802-9538-708328EE61DD}"/>
              </a:ext>
            </a:extLst>
          </p:cNvPr>
          <p:cNvSpPr/>
          <p:nvPr/>
        </p:nvSpPr>
        <p:spPr>
          <a:xfrm>
            <a:off x="1316855" y="5339425"/>
            <a:ext cx="9904520" cy="844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sz="1200" b="1" dirty="0">
                <a:highlight>
                  <a:srgbClr val="00FF00"/>
                </a:highlight>
              </a:rPr>
              <a:t>log2_trisoup_node_size_offset_present_flag </a:t>
            </a:r>
            <a:r>
              <a:rPr lang="en-CA" sz="1200" dirty="0">
                <a:highlight>
                  <a:srgbClr val="00FF00"/>
                </a:highlight>
              </a:rPr>
              <a:t>equal to 1 specifies that trisoup node size offsets indicated by log2_trisoup_node_size_offset are present in the geometry data unit header.  log2_trisoup_node_size_offset_present_flag equal to 0 specifies that no such offsets are present.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altLang="ja-JP" sz="1200" b="1" dirty="0">
                <a:highlight>
                  <a:srgbClr val="00FF00"/>
                </a:highlight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log2_trisoup_node_size_offset </a:t>
            </a:r>
            <a:r>
              <a:rPr lang="en-CA" altLang="ja-JP" sz="1200" dirty="0">
                <a:highlight>
                  <a:srgbClr val="00FF00"/>
                </a:highlight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specifies an offset relative to the log2_trisoup_node_size for use in trisoup coding syntax.</a:t>
            </a:r>
            <a:endParaRPr lang="en-US" sz="1200" dirty="0">
              <a:highlight>
                <a:srgbClr val="00FF00"/>
              </a:highlight>
            </a:endParaRPr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9285AA50-28BE-45E6-B1AA-25FA0A0F2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924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B85AA592-04FD-4C44-93C5-8D8D46B78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22604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GPS </a:t>
            </a:r>
            <a:r>
              <a:rPr lang="en-US" dirty="0">
                <a:sym typeface="Wingdings" panose="05000000000000000000" pitchFamily="2" charset="2"/>
              </a:rPr>
              <a:t> t</a:t>
            </a:r>
            <a:r>
              <a:rPr lang="en-US" dirty="0"/>
              <a:t>risoup node size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CA" dirty="0"/>
              <a:t>GDU header </a:t>
            </a:r>
            <a:r>
              <a:rPr lang="en-CA" dirty="0">
                <a:sym typeface="Wingdings" panose="05000000000000000000" pitchFamily="2" charset="2"/>
              </a:rPr>
              <a:t> </a:t>
            </a:r>
            <a:r>
              <a:rPr lang="en-US" dirty="0"/>
              <a:t>remaining parameters for the trisoup coding</a:t>
            </a:r>
          </a:p>
          <a:p>
            <a:pPr marL="971550" lvl="1" indent="-514350">
              <a:buFont typeface="+mj-lt"/>
              <a:buAutoNum type="alphaLcPeriod"/>
            </a:pPr>
            <a:endParaRPr lang="en-US" dirty="0"/>
          </a:p>
          <a:p>
            <a:pPr marL="971550" lvl="1" indent="-514350">
              <a:buFont typeface="+mj-lt"/>
              <a:buAutoNum type="alphaLcPeriod"/>
            </a:pPr>
            <a:endParaRPr lang="en-US" dirty="0"/>
          </a:p>
          <a:p>
            <a:pPr marL="971550" lvl="1" indent="-514350">
              <a:buFont typeface="+mj-lt"/>
              <a:buAutoNum type="alphaLcPeriod"/>
            </a:pPr>
            <a:endParaRPr lang="en-US" dirty="0"/>
          </a:p>
          <a:p>
            <a:r>
              <a:rPr lang="en-US" dirty="0"/>
              <a:t>Current notation does not allow for the node size to change on a slice basis. </a:t>
            </a:r>
          </a:p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In this contribution we propose a high-level syntax modification to allow the control of the node size in trisoup coding per slice.</a:t>
            </a:r>
          </a:p>
          <a:p>
            <a:endParaRPr lang="en-US" dirty="0"/>
          </a:p>
        </p:txBody>
      </p:sp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  <a:endParaRPr lang="en-US" sz="3600" i="1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E13A400-3F8E-465B-B38B-C15C8E4FF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8BBC61-B27A-4989-A8EA-B6F814B870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73" b="1883"/>
          <a:stretch/>
        </p:blipFill>
        <p:spPr>
          <a:xfrm>
            <a:off x="1142770" y="2183706"/>
            <a:ext cx="5120434" cy="12033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622020-66DA-425B-86B0-219B78B0E1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922" b="840"/>
          <a:stretch/>
        </p:blipFill>
        <p:spPr>
          <a:xfrm>
            <a:off x="1144026" y="3843179"/>
            <a:ext cx="5113900" cy="82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13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B85AA592-04FD-4C44-93C5-8D8D46B78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797175"/>
          </a:xfrm>
        </p:spPr>
        <p:txBody>
          <a:bodyPr>
            <a:normAutofit/>
          </a:bodyPr>
          <a:lstStyle/>
          <a:p>
            <a:r>
              <a:rPr lang="en-US" b="1" dirty="0"/>
              <a:t>Preferred solution:</a:t>
            </a:r>
            <a:r>
              <a:rPr lang="en-US" dirty="0"/>
              <a:t>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to define an enable flag in GPS and send the trisoup node size parameter in the GDU header.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Alternative solution:</a:t>
            </a:r>
            <a:r>
              <a:rPr lang="en-US" dirty="0"/>
              <a:t> to define a base node size parameter in the GPS, a flag that enables an offset, and then send the offset in the GDU header. </a:t>
            </a:r>
          </a:p>
        </p:txBody>
      </p:sp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Proposed Solutions</a:t>
            </a:r>
            <a:endParaRPr lang="en-US" sz="3600" i="1" dirty="0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A719B498-4C12-40DC-A78A-53310A5B0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918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Preferred solution</a:t>
            </a:r>
            <a:br>
              <a:rPr lang="en-CA" dirty="0"/>
            </a:br>
            <a:r>
              <a:rPr lang="en-CA" sz="3600" dirty="0"/>
              <a:t>Geometry Parameter Set Syntax</a:t>
            </a:r>
            <a:endParaRPr lang="en-US" sz="3600" i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DA4E59-FFFE-458E-860B-76B63E3A1F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298" b="12192"/>
          <a:stretch/>
        </p:blipFill>
        <p:spPr>
          <a:xfrm>
            <a:off x="1292736" y="4462780"/>
            <a:ext cx="5698578" cy="1341120"/>
          </a:xfrm>
          <a:prstGeom prst="rect">
            <a:avLst/>
          </a:prstGeom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419C4C6-10BD-471A-B6CD-098EC5055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Original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Proposed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D965541-8BFD-42BD-A21F-2B49AD8541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73" b="1883"/>
          <a:stretch/>
        </p:blipFill>
        <p:spPr>
          <a:xfrm>
            <a:off x="1328103" y="2433320"/>
            <a:ext cx="5641658" cy="13258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BC94C19-78F1-4177-B4BF-105658D566D8}"/>
              </a:ext>
            </a:extLst>
          </p:cNvPr>
          <p:cNvSpPr txBox="1"/>
          <p:nvPr/>
        </p:nvSpPr>
        <p:spPr>
          <a:xfrm>
            <a:off x="7414260" y="2293620"/>
            <a:ext cx="1283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Original</a:t>
            </a:r>
          </a:p>
          <a:p>
            <a:r>
              <a:rPr lang="en-US" dirty="0"/>
              <a:t>    Proposed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2FC5F1-B89F-4038-A0F1-5D1F8E1EC0BE}"/>
              </a:ext>
            </a:extLst>
          </p:cNvPr>
          <p:cNvSpPr/>
          <p:nvPr/>
        </p:nvSpPr>
        <p:spPr>
          <a:xfrm>
            <a:off x="7444740" y="2362200"/>
            <a:ext cx="190500" cy="190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57E1465-CD80-4BC1-8773-5192CF7837CB}"/>
              </a:ext>
            </a:extLst>
          </p:cNvPr>
          <p:cNvSpPr/>
          <p:nvPr/>
        </p:nvSpPr>
        <p:spPr>
          <a:xfrm>
            <a:off x="7444740" y="2659380"/>
            <a:ext cx="190500" cy="190500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1">
            <a:extLst>
              <a:ext uri="{FF2B5EF4-FFF2-40B4-BE49-F238E27FC236}">
                <a16:creationId xmlns:a16="http://schemas.microsoft.com/office/drawing/2014/main" id="{C6E77997-8A00-4A32-991D-5833632E8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917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Preferred solution</a:t>
            </a:r>
            <a:br>
              <a:rPr lang="en-CA" dirty="0"/>
            </a:br>
            <a:r>
              <a:rPr lang="en-CA" sz="3600" dirty="0"/>
              <a:t>Geometry Data Unit Header Syntax</a:t>
            </a:r>
            <a:endParaRPr lang="en-US" sz="36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11F359-CC92-4AAE-910D-B123B0DACB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11" b="1485"/>
          <a:stretch/>
        </p:blipFill>
        <p:spPr>
          <a:xfrm>
            <a:off x="1312868" y="3893351"/>
            <a:ext cx="5437969" cy="1074198"/>
          </a:xfrm>
          <a:prstGeom prst="rect">
            <a:avLst/>
          </a:prstGeom>
        </p:spPr>
      </p:pic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F80936DF-9658-425B-96E4-006A514AD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62616"/>
          </a:xfrm>
        </p:spPr>
        <p:txBody>
          <a:bodyPr>
            <a:normAutofit/>
          </a:bodyPr>
          <a:lstStyle/>
          <a:p>
            <a:r>
              <a:rPr lang="en-US" dirty="0"/>
              <a:t>Original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Proposed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C488C3-9A21-4B94-84DC-BA9A914BAE07}"/>
              </a:ext>
            </a:extLst>
          </p:cNvPr>
          <p:cNvSpPr txBox="1"/>
          <p:nvPr/>
        </p:nvSpPr>
        <p:spPr>
          <a:xfrm>
            <a:off x="7414260" y="2293620"/>
            <a:ext cx="1283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   Original</a:t>
            </a:r>
          </a:p>
          <a:p>
            <a:r>
              <a:rPr lang="en-US" dirty="0"/>
              <a:t>    Proposed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397F4B7-9D80-48BF-91A3-D398F6D2AA16}"/>
              </a:ext>
            </a:extLst>
          </p:cNvPr>
          <p:cNvSpPr/>
          <p:nvPr/>
        </p:nvSpPr>
        <p:spPr>
          <a:xfrm>
            <a:off x="7444740" y="2362200"/>
            <a:ext cx="190500" cy="1905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5135745-B612-4EB7-A45B-1AFCC2A07E91}"/>
              </a:ext>
            </a:extLst>
          </p:cNvPr>
          <p:cNvSpPr/>
          <p:nvPr/>
        </p:nvSpPr>
        <p:spPr>
          <a:xfrm>
            <a:off x="7444740" y="2659380"/>
            <a:ext cx="190500" cy="190500"/>
          </a:xfrm>
          <a:prstGeom prst="rect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5C051C1-5BCA-4B4D-A3B1-C6AB70B0B8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922" b="840"/>
          <a:stretch/>
        </p:blipFill>
        <p:spPr>
          <a:xfrm>
            <a:off x="1370647" y="2402841"/>
            <a:ext cx="5381301" cy="863600"/>
          </a:xfrm>
          <a:prstGeom prst="rect">
            <a:avLst/>
          </a:prstGeom>
        </p:spPr>
      </p:pic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7589E66B-5059-4625-B813-FF8392E43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815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11BD0EF-F729-43FD-AD1F-DF420EEC7FAC}"/>
              </a:ext>
            </a:extLst>
          </p:cNvPr>
          <p:cNvSpPr/>
          <p:nvPr/>
        </p:nvSpPr>
        <p:spPr>
          <a:xfrm>
            <a:off x="763480" y="1686757"/>
            <a:ext cx="10662081" cy="3471169"/>
          </a:xfrm>
          <a:prstGeom prst="rect">
            <a:avLst/>
          </a:prstGeom>
          <a:solidFill>
            <a:schemeClr val="accent1">
              <a:alpha val="2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Preferred Solution</a:t>
            </a:r>
            <a:endParaRPr lang="en-US" sz="3600" i="1" dirty="0"/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B85AA592-04FD-4C44-93C5-8D8D46B78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CA" sz="1800" b="1" dirty="0" err="1">
                <a:highlight>
                  <a:srgbClr val="00FF00"/>
                </a:highlight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trisoup_enabled_flag</a:t>
            </a:r>
            <a:r>
              <a:rPr lang="en-CA" sz="1800" b="1" dirty="0">
                <a:highlight>
                  <a:srgbClr val="00FF00"/>
                </a:highlight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CA" sz="1800" dirty="0">
                <a:highlight>
                  <a:srgbClr val="00FF00"/>
                </a:highlight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equal to 1 specifies that geometry bitstream may include trisoup coding syntax.  </a:t>
            </a:r>
            <a:r>
              <a:rPr lang="en-CA" sz="1800" dirty="0" err="1">
                <a:highlight>
                  <a:srgbClr val="00FF00"/>
                </a:highlight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trisoup_enabled_flag</a:t>
            </a:r>
            <a:r>
              <a:rPr lang="en-CA" sz="1800" dirty="0">
                <a:highlight>
                  <a:srgbClr val="00FF00"/>
                </a:highlight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equal to 0 specifies that geometry bitstream includes only octree coding syntax.</a:t>
            </a:r>
          </a:p>
          <a:p>
            <a:pPr marL="0" indent="0" algn="just">
              <a:buNone/>
            </a:pPr>
            <a:endParaRPr lang="en-US" sz="1800" dirty="0">
              <a:highlight>
                <a:srgbClr val="00FF00"/>
              </a:highlight>
            </a:endParaRPr>
          </a:p>
          <a:p>
            <a:pPr marL="0" indent="0" algn="just">
              <a:buNone/>
            </a:pPr>
            <a:r>
              <a:rPr lang="en-US" sz="1800" dirty="0">
                <a:highlight>
                  <a:srgbClr val="00FF00"/>
                </a:highlight>
              </a:rPr>
              <a:t>When </a:t>
            </a:r>
            <a:r>
              <a:rPr lang="en-US" sz="1800" dirty="0" err="1">
                <a:highlight>
                  <a:srgbClr val="00FF00"/>
                </a:highlight>
              </a:rPr>
              <a:t>trisoup_enabled_flag</a:t>
            </a:r>
            <a:r>
              <a:rPr lang="en-US" sz="1800" dirty="0">
                <a:highlight>
                  <a:srgbClr val="00FF00"/>
                </a:highlight>
              </a:rPr>
              <a:t> is 1, it is a requirement of bitstream conformance that:</a:t>
            </a:r>
          </a:p>
          <a:p>
            <a:pPr marL="0" indent="0" algn="just">
              <a:buNone/>
            </a:pPr>
            <a:r>
              <a:rPr lang="en-US" sz="1800" dirty="0">
                <a:highlight>
                  <a:srgbClr val="00FF00"/>
                </a:highlight>
              </a:rPr>
              <a:t>	- </a:t>
            </a:r>
            <a:r>
              <a:rPr lang="en-US" sz="1800" dirty="0" err="1">
                <a:highlight>
                  <a:srgbClr val="00FF00"/>
                </a:highlight>
              </a:rPr>
              <a:t>inferred_direct_coding_mode_enabled_flag</a:t>
            </a:r>
            <a:r>
              <a:rPr lang="en-US" sz="1800" dirty="0">
                <a:highlight>
                  <a:srgbClr val="00FF00"/>
                </a:highlight>
              </a:rPr>
              <a:t> must be equal to 0, and</a:t>
            </a:r>
          </a:p>
          <a:p>
            <a:pPr marL="0" indent="0" algn="just">
              <a:buNone/>
            </a:pPr>
            <a:r>
              <a:rPr lang="en-US" sz="1800" dirty="0">
                <a:highlight>
                  <a:srgbClr val="00FF00"/>
                </a:highlight>
              </a:rPr>
              <a:t>	- </a:t>
            </a:r>
            <a:r>
              <a:rPr lang="en-US" sz="1800" dirty="0" err="1">
                <a:highlight>
                  <a:srgbClr val="00FF00"/>
                </a:highlight>
              </a:rPr>
              <a:t>unique_geometry_points_flag</a:t>
            </a:r>
            <a:r>
              <a:rPr lang="en-US" sz="1800" dirty="0">
                <a:highlight>
                  <a:srgbClr val="00FF00"/>
                </a:highlight>
              </a:rPr>
              <a:t> must be equal to 1.</a:t>
            </a:r>
          </a:p>
          <a:p>
            <a:pPr marL="0" indent="0" algn="just">
              <a:buNone/>
            </a:pPr>
            <a:endParaRPr lang="en-US" sz="1800" dirty="0"/>
          </a:p>
          <a:p>
            <a:pPr marL="0" indent="0" algn="just">
              <a:buNone/>
            </a:pPr>
            <a:r>
              <a:rPr lang="en-US" sz="1800" b="1" dirty="0">
                <a:highlight>
                  <a:srgbClr val="FFFF00"/>
                </a:highlight>
              </a:rPr>
              <a:t>log2_trisoup_node_size </a:t>
            </a:r>
            <a:r>
              <a:rPr lang="en-US" sz="1800" dirty="0">
                <a:highlight>
                  <a:srgbClr val="FFFF00"/>
                </a:highlight>
              </a:rPr>
              <a:t>specifies the variable </a:t>
            </a:r>
            <a:r>
              <a:rPr lang="en-US" sz="1800" dirty="0" err="1">
                <a:highlight>
                  <a:srgbClr val="FFFF00"/>
                </a:highlight>
              </a:rPr>
              <a:t>TrisoupNodeSize</a:t>
            </a:r>
            <a:r>
              <a:rPr lang="en-US" sz="1800" dirty="0">
                <a:highlight>
                  <a:srgbClr val="FFFF00"/>
                </a:highlight>
              </a:rPr>
              <a:t> as the size of the triangle nodes as follows. </a:t>
            </a:r>
          </a:p>
          <a:p>
            <a:pPr marL="0" indent="0" algn="just">
              <a:buNone/>
            </a:pPr>
            <a:r>
              <a:rPr lang="en-US" sz="1800" dirty="0" err="1">
                <a:highlight>
                  <a:srgbClr val="FFFF00"/>
                </a:highlight>
              </a:rPr>
              <a:t>TrisoupNodeSize</a:t>
            </a:r>
            <a:r>
              <a:rPr lang="en-US" sz="1800" dirty="0">
                <a:highlight>
                  <a:srgbClr val="FFFF00"/>
                </a:highlight>
              </a:rPr>
              <a:t> = 1 &lt;&lt; log2_trisoup_node_size - 1 </a:t>
            </a:r>
          </a:p>
          <a:p>
            <a:pPr marL="0" indent="0" algn="just">
              <a:buNone/>
            </a:pPr>
            <a:endParaRPr lang="en-US" sz="1800" dirty="0"/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3EC9DBDB-A357-4C20-A3AB-1AAD3FD6D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92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>
            <a:extLst>
              <a:ext uri="{FF2B5EF4-FFF2-40B4-BE49-F238E27FC236}">
                <a16:creationId xmlns:a16="http://schemas.microsoft.com/office/drawing/2014/main" id="{BC78C8F0-9269-4117-A04D-17B392095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F83473C8-9193-4B68-9D38-C8241CC34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Experiments</a:t>
            </a:r>
            <a:endParaRPr lang="en-US" sz="3600" i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672155-F730-46C0-B644-F1F39D3B2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redandblack_viewdep_vox12, r01 to r06</a:t>
            </a:r>
          </a:p>
          <a:p>
            <a:pPr lvl="2"/>
            <a:r>
              <a:rPr lang="en-US" dirty="0"/>
              <a:t>trisoup_node_size_log2 value was kept constant (as specified in the CTC) for slices 1, 2 and 3, and for slice 0 it was set to 1.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7247544"/>
              </p:ext>
            </p:extLst>
          </p:nvPr>
        </p:nvGraphicFramePr>
        <p:xfrm>
          <a:off x="1157485" y="3110807"/>
          <a:ext cx="4957238" cy="2722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8169950"/>
              </p:ext>
            </p:extLst>
          </p:nvPr>
        </p:nvGraphicFramePr>
        <p:xfrm>
          <a:off x="6389287" y="3100802"/>
          <a:ext cx="4891796" cy="2747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839759AE-8525-48CD-8A34-20D584E91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341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F2155-7E42-461B-BD06-4EC113F51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A7903B-780B-48BC-B227-BCA88E23AA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90"/>
          <a:stretch/>
        </p:blipFill>
        <p:spPr>
          <a:xfrm>
            <a:off x="2473558" y="1353312"/>
            <a:ext cx="4546599" cy="491947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AC11C3-B11A-4809-A9AE-B74A7B001598}"/>
              </a:ext>
            </a:extLst>
          </p:cNvPr>
          <p:cNvSpPr txBox="1"/>
          <p:nvPr/>
        </p:nvSpPr>
        <p:spPr>
          <a:xfrm>
            <a:off x="1515878" y="2621433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46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slice 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B7A5E6-4A84-42F6-9A39-677E5D801175}"/>
              </a:ext>
            </a:extLst>
          </p:cNvPr>
          <p:cNvSpPr txBox="1"/>
          <p:nvPr/>
        </p:nvSpPr>
        <p:spPr>
          <a:xfrm>
            <a:off x="547216" y="4122138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46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slices 1, 2 and 3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199D2D5-25A0-4D1D-AD45-C55D0AEB1E64}"/>
              </a:ext>
            </a:extLst>
          </p:cNvPr>
          <p:cNvCxnSpPr/>
          <p:nvPr/>
        </p:nvCxnSpPr>
        <p:spPr>
          <a:xfrm>
            <a:off x="2451100" y="3552826"/>
            <a:ext cx="0" cy="135255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05DE5E26-63AA-4AE8-8C04-4E52D2567EC3}"/>
              </a:ext>
            </a:extLst>
          </p:cNvPr>
          <p:cNvSpPr/>
          <p:nvPr/>
        </p:nvSpPr>
        <p:spPr>
          <a:xfrm>
            <a:off x="2209215" y="1464058"/>
            <a:ext cx="24745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46" fontAlgn="b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r04, trisoup-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raht</a:t>
            </a:r>
            <a:b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constant trisoup_node_size_log2 = 3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C33EB83-48D3-4A8B-A48C-74FFD10DCF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80" t="7149" r="1"/>
          <a:stretch/>
        </p:blipFill>
        <p:spPr>
          <a:xfrm>
            <a:off x="6556356" y="1704934"/>
            <a:ext cx="4416271" cy="4566596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904DEDB-AC21-4312-B9C4-5AEF9B67BCD4}"/>
              </a:ext>
            </a:extLst>
          </p:cNvPr>
          <p:cNvCxnSpPr>
            <a:cxnSpLocks/>
          </p:cNvCxnSpPr>
          <p:nvPr/>
        </p:nvCxnSpPr>
        <p:spPr>
          <a:xfrm>
            <a:off x="2203450" y="3562350"/>
            <a:ext cx="8229600" cy="0"/>
          </a:xfrm>
          <a:prstGeom prst="line">
            <a:avLst/>
          </a:prstGeom>
          <a:ln>
            <a:prstDash val="sys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768352B-258B-4F9F-BF9E-E62B3924B2DD}"/>
              </a:ext>
            </a:extLst>
          </p:cNvPr>
          <p:cNvCxnSpPr/>
          <p:nvPr/>
        </p:nvCxnSpPr>
        <p:spPr>
          <a:xfrm>
            <a:off x="10223500" y="3552826"/>
            <a:ext cx="0" cy="1352550"/>
          </a:xfrm>
          <a:prstGeom prst="straightConnector1">
            <a:avLst/>
          </a:prstGeom>
          <a:ln>
            <a:solidFill>
              <a:srgbClr val="C00000"/>
            </a:solidFill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499BFF7-4E5F-4A7C-9D0E-463FEAC8CC62}"/>
              </a:ext>
            </a:extLst>
          </p:cNvPr>
          <p:cNvSpPr/>
          <p:nvPr/>
        </p:nvSpPr>
        <p:spPr>
          <a:xfrm>
            <a:off x="4196080" y="2204720"/>
            <a:ext cx="1320800" cy="812800"/>
          </a:xfrm>
          <a:prstGeom prst="round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8158A9A-3FC0-41ED-B667-873FE9E5573B}"/>
              </a:ext>
            </a:extLst>
          </p:cNvPr>
          <p:cNvSpPr/>
          <p:nvPr/>
        </p:nvSpPr>
        <p:spPr>
          <a:xfrm>
            <a:off x="8148320" y="2194560"/>
            <a:ext cx="1320800" cy="812800"/>
          </a:xfrm>
          <a:prstGeom prst="round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570320E-BA5E-4A14-8772-57188AEC14E5}"/>
              </a:ext>
            </a:extLst>
          </p:cNvPr>
          <p:cNvSpPr/>
          <p:nvPr/>
        </p:nvSpPr>
        <p:spPr>
          <a:xfrm>
            <a:off x="2966720" y="4643120"/>
            <a:ext cx="894080" cy="158496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8FD048F-76DB-4A86-AF3D-A4683A2530EC}"/>
              </a:ext>
            </a:extLst>
          </p:cNvPr>
          <p:cNvSpPr/>
          <p:nvPr/>
        </p:nvSpPr>
        <p:spPr>
          <a:xfrm>
            <a:off x="6918960" y="4643120"/>
            <a:ext cx="894080" cy="158496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31D51CF-7E3F-4CBF-A894-DD0E41A27A23}"/>
              </a:ext>
            </a:extLst>
          </p:cNvPr>
          <p:cNvSpPr/>
          <p:nvPr/>
        </p:nvSpPr>
        <p:spPr>
          <a:xfrm>
            <a:off x="5577840" y="1290935"/>
            <a:ext cx="3444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46" fontAlgn="b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r04, trisoup-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raht</a:t>
            </a:r>
            <a:endParaRPr 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46" fontAlgn="b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trisoup_node_size_log2 = 1 for slice 0</a:t>
            </a:r>
          </a:p>
          <a:p>
            <a:pPr defTabSz="914446" fontAlgn="b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trisoup_node_size_log2 = 3 for slice 1, 2 and 3</a:t>
            </a:r>
          </a:p>
        </p:txBody>
      </p:sp>
      <p:sp>
        <p:nvSpPr>
          <p:cNvPr id="17" name="Slide Number Placeholder 1">
            <a:extLst>
              <a:ext uri="{FF2B5EF4-FFF2-40B4-BE49-F238E27FC236}">
                <a16:creationId xmlns:a16="http://schemas.microsoft.com/office/drawing/2014/main" id="{76564AD7-C3CC-41D8-9B4C-7465BAB1B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832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F2155-7E42-461B-BD06-4EC113F51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623107-7622-4CB7-B547-F16693F487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9" r="14379"/>
          <a:stretch/>
        </p:blipFill>
        <p:spPr>
          <a:xfrm>
            <a:off x="6154113" y="1656334"/>
            <a:ext cx="4572000" cy="457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E895A3A-C693-4DE8-8FAF-2E3391BFA5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9" r="14379"/>
          <a:stretch/>
        </p:blipFill>
        <p:spPr>
          <a:xfrm>
            <a:off x="1644972" y="1724851"/>
            <a:ext cx="4572000" cy="4572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B4196E4-54E3-49D0-A0F3-61938317A2BD}"/>
              </a:ext>
            </a:extLst>
          </p:cNvPr>
          <p:cNvSpPr/>
          <p:nvPr/>
        </p:nvSpPr>
        <p:spPr>
          <a:xfrm>
            <a:off x="2308140" y="1626618"/>
            <a:ext cx="24745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46" fontAlgn="b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r01, trisoup-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raht</a:t>
            </a:r>
            <a:b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constant trisoup_node_size_log2 = 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9BA4F4-CCFD-43AA-BF3D-6A92CF07E1DB}"/>
              </a:ext>
            </a:extLst>
          </p:cNvPr>
          <p:cNvSpPr/>
          <p:nvPr/>
        </p:nvSpPr>
        <p:spPr>
          <a:xfrm>
            <a:off x="6721641" y="1433175"/>
            <a:ext cx="3058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46" fontAlgn="b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r01, trisoup-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</a:rPr>
              <a:t>raht</a:t>
            </a:r>
            <a:endParaRPr lang="en-US" sz="12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914446" fontAlgn="b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trisoup_node_size_log2 = 1 for slice 0</a:t>
            </a:r>
          </a:p>
          <a:p>
            <a:pPr defTabSz="914446" fontAlgn="b"/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trisoup_node_size_log2 = 4 for slice 1, 2 and 3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34E0985-3EDC-46B6-9364-4A95B6270DCD}"/>
              </a:ext>
            </a:extLst>
          </p:cNvPr>
          <p:cNvSpPr/>
          <p:nvPr/>
        </p:nvSpPr>
        <p:spPr>
          <a:xfrm>
            <a:off x="2393474" y="2705100"/>
            <a:ext cx="857725" cy="61595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F64AFB5-952D-4A71-8512-C06AF5793778}"/>
              </a:ext>
            </a:extLst>
          </p:cNvPr>
          <p:cNvSpPr/>
          <p:nvPr/>
        </p:nvSpPr>
        <p:spPr>
          <a:xfrm>
            <a:off x="6906207" y="2628900"/>
            <a:ext cx="857725" cy="615950"/>
          </a:xfrm>
          <a:prstGeom prst="roundRect">
            <a:avLst/>
          </a:prstGeom>
          <a:solidFill>
            <a:schemeClr val="accent1">
              <a:alpha val="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A34B7D8-681D-4DAF-8FA3-60DE469CEE08}"/>
              </a:ext>
            </a:extLst>
          </p:cNvPr>
          <p:cNvSpPr/>
          <p:nvPr/>
        </p:nvSpPr>
        <p:spPr>
          <a:xfrm>
            <a:off x="3937000" y="3632200"/>
            <a:ext cx="628650" cy="62865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007FA17-B70A-40F5-8452-92D0F7DE0958}"/>
              </a:ext>
            </a:extLst>
          </p:cNvPr>
          <p:cNvSpPr/>
          <p:nvPr/>
        </p:nvSpPr>
        <p:spPr>
          <a:xfrm>
            <a:off x="8451850" y="3562350"/>
            <a:ext cx="628650" cy="62865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A39BA3BA-9B52-4C01-87A3-738D4774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2483" y="6421700"/>
            <a:ext cx="2743200" cy="365125"/>
          </a:xfrm>
        </p:spPr>
        <p:txBody>
          <a:bodyPr/>
          <a:lstStyle/>
          <a:p>
            <a:fld id="{AC7DDB35-B41E-446F-800E-41BC213FE11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9822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11095</TotalTime>
  <Words>492</Words>
  <Application>Microsoft Office PowerPoint</Application>
  <PresentationFormat>Widescreen</PresentationFormat>
  <Paragraphs>96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</vt:lpstr>
      <vt:lpstr>Candara</vt:lpstr>
      <vt:lpstr>Wingdings</vt:lpstr>
      <vt:lpstr>1_Office Theme</vt:lpstr>
      <vt:lpstr>MPEG131 [m54713] On Trisoup Coding Trisoup Node Size per Slice Signaling</vt:lpstr>
      <vt:lpstr>Introduction</vt:lpstr>
      <vt:lpstr>Proposed Solutions</vt:lpstr>
      <vt:lpstr>Preferred solution Geometry Parameter Set Syntax</vt:lpstr>
      <vt:lpstr>Preferred solution Geometry Data Unit Header Syntax</vt:lpstr>
      <vt:lpstr>Preferred Solution</vt:lpstr>
      <vt:lpstr>Experiments</vt:lpstr>
      <vt:lpstr>Experiments</vt:lpstr>
      <vt:lpstr>Experiments</vt:lpstr>
      <vt:lpstr>Conclusion and Recommendation</vt:lpstr>
      <vt:lpstr>ANNEX</vt:lpstr>
      <vt:lpstr>Alternative Solution Geometry Parameter Set Syntax</vt:lpstr>
      <vt:lpstr>Alternative Solution Geometry Data Unit Header Syntax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Tokyo Meeting</dc:title>
  <dc:creator>Alexandre Zaghetto</dc:creator>
  <cp:lastModifiedBy>Zaghetto, Alexandre</cp:lastModifiedBy>
  <cp:revision>254</cp:revision>
  <dcterms:created xsi:type="dcterms:W3CDTF">2019-11-15T20:15:17Z</dcterms:created>
  <dcterms:modified xsi:type="dcterms:W3CDTF">2020-06-30T22:26:52Z</dcterms:modified>
</cp:coreProperties>
</file>